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  <p:sldMasterId id="2147483693" r:id="rId3"/>
    <p:sldMasterId id="2147483726" r:id="rId4"/>
  </p:sldMasterIdLst>
  <p:notesMasterIdLst>
    <p:notesMasterId r:id="rId70"/>
  </p:notesMasterIdLst>
  <p:sldIdLst>
    <p:sldId id="256" r:id="rId5"/>
    <p:sldId id="257" r:id="rId6"/>
    <p:sldId id="289" r:id="rId7"/>
    <p:sldId id="290" r:id="rId8"/>
    <p:sldId id="333" r:id="rId9"/>
    <p:sldId id="334" r:id="rId10"/>
    <p:sldId id="335" r:id="rId11"/>
    <p:sldId id="299" r:id="rId12"/>
    <p:sldId id="300" r:id="rId13"/>
    <p:sldId id="338" r:id="rId14"/>
    <p:sldId id="339" r:id="rId15"/>
    <p:sldId id="340" r:id="rId16"/>
    <p:sldId id="282" r:id="rId17"/>
    <p:sldId id="341" r:id="rId18"/>
    <p:sldId id="283" r:id="rId19"/>
    <p:sldId id="284" r:id="rId20"/>
    <p:sldId id="291" r:id="rId21"/>
    <p:sldId id="292" r:id="rId22"/>
    <p:sldId id="294" r:id="rId23"/>
    <p:sldId id="330" r:id="rId24"/>
    <p:sldId id="331" r:id="rId25"/>
    <p:sldId id="332" r:id="rId26"/>
    <p:sldId id="259" r:id="rId27"/>
    <p:sldId id="312" r:id="rId28"/>
    <p:sldId id="313" r:id="rId29"/>
    <p:sldId id="262" r:id="rId30"/>
    <p:sldId id="263" r:id="rId31"/>
    <p:sldId id="267" r:id="rId32"/>
    <p:sldId id="268" r:id="rId33"/>
    <p:sldId id="274" r:id="rId34"/>
    <p:sldId id="275" r:id="rId35"/>
    <p:sldId id="279" r:id="rId36"/>
    <p:sldId id="314" r:id="rId37"/>
    <p:sldId id="315" r:id="rId38"/>
    <p:sldId id="276" r:id="rId39"/>
    <p:sldId id="277" r:id="rId40"/>
    <p:sldId id="278" r:id="rId41"/>
    <p:sldId id="264" r:id="rId42"/>
    <p:sldId id="266" r:id="rId43"/>
    <p:sldId id="316" r:id="rId44"/>
    <p:sldId id="287" r:id="rId45"/>
    <p:sldId id="310" r:id="rId46"/>
    <p:sldId id="311" r:id="rId47"/>
    <p:sldId id="288" r:id="rId48"/>
    <p:sldId id="309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258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280" r:id="rId6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32" d="100"/>
          <a:sy n="132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62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názvu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111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2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názvu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154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kupina 6" descr="Skupina 6"/>
          <p:cNvPicPr>
            <a:picLocks noChangeAspect="1"/>
          </p:cNvPicPr>
          <p:nvPr/>
        </p:nvPicPr>
        <p:blipFill>
          <a:blip r:embed="rId3"/>
          <a:srcRect l="84164" t="35785" r="13655" b="54142"/>
          <a:stretch>
            <a:fillRect/>
          </a:stretch>
        </p:blipFill>
        <p:spPr>
          <a:xfrm>
            <a:off x="7616911" y="205979"/>
            <a:ext cx="1196443" cy="68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33201" y="4664308"/>
            <a:ext cx="219999" cy="20591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kupina 6" descr="Skupina 6"/>
          <p:cNvPicPr>
            <a:picLocks noChangeAspect="1"/>
          </p:cNvPicPr>
          <p:nvPr/>
        </p:nvPicPr>
        <p:blipFill>
          <a:blip r:embed="rId3"/>
          <a:srcRect l="84164" t="35785" r="13655" b="54142"/>
          <a:stretch>
            <a:fillRect/>
          </a:stretch>
        </p:blipFill>
        <p:spPr>
          <a:xfrm>
            <a:off x="7616911" y="205979"/>
            <a:ext cx="1196443" cy="68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00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0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500"/>
              </a:spcBef>
              <a:defRPr sz="2200"/>
            </a:lvl1pPr>
            <a:lvl2pPr marL="639346" indent="-267881" defTabSz="742926">
              <a:spcBef>
                <a:spcPts val="500"/>
              </a:spcBef>
              <a:defRPr sz="2200"/>
            </a:lvl2pPr>
            <a:lvl3pPr marL="1008258" indent="-265330" defTabSz="742926">
              <a:spcBef>
                <a:spcPts val="500"/>
              </a:spcBef>
              <a:defRPr sz="2200"/>
            </a:lvl3pPr>
            <a:lvl4pPr marL="1407650" indent="-293258" defTabSz="742926">
              <a:spcBef>
                <a:spcPts val="500"/>
              </a:spcBef>
              <a:defRPr sz="2200"/>
            </a:lvl4pPr>
            <a:lvl5pPr marL="1779112" indent="-293259" defTabSz="742926">
              <a:spcBef>
                <a:spcPts val="500"/>
              </a:spcBef>
              <a:defRPr sz="2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12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1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90" cy="47982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742926">
              <a:spcBef>
                <a:spcPts val="400"/>
              </a:spcBef>
              <a:buSzTx/>
              <a:buFontTx/>
              <a:buNone/>
              <a:defRPr sz="1900" b="1"/>
            </a:lvl1pPr>
            <a:lvl2pPr marL="0" indent="0" defTabSz="742926">
              <a:spcBef>
                <a:spcPts val="400"/>
              </a:spcBef>
              <a:buSzTx/>
              <a:buFontTx/>
              <a:buNone/>
              <a:defRPr sz="1900" b="1"/>
            </a:lvl2pPr>
            <a:lvl3pPr marL="0" indent="0" defTabSz="742926">
              <a:spcBef>
                <a:spcPts val="400"/>
              </a:spcBef>
              <a:buSzTx/>
              <a:buFontTx/>
              <a:buNone/>
              <a:defRPr sz="1900" b="1"/>
            </a:lvl3pPr>
            <a:lvl4pPr marL="0" indent="0" defTabSz="742926">
              <a:spcBef>
                <a:spcPts val="400"/>
              </a:spcBef>
              <a:buSzTx/>
              <a:buFontTx/>
              <a:buNone/>
              <a:defRPr sz="1900" b="1"/>
            </a:lvl4pPr>
            <a:lvl5pPr marL="0" indent="0" defTabSz="742926">
              <a:spcBef>
                <a:spcPts val="400"/>
              </a:spcBef>
              <a:buSzTx/>
              <a:buFontTx/>
              <a:buNone/>
              <a:defRPr sz="19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3"/>
            <a:ext cx="4041777" cy="47982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278597" indent="-278597" defTabSz="742926">
              <a:spcBef>
                <a:spcPts val="600"/>
              </a:spcBef>
              <a:defRPr sz="2500"/>
            </a:pPr>
            <a:endParaRPr/>
          </a:p>
        </p:txBody>
      </p:sp>
      <p:sp>
        <p:nvSpPr>
          <p:cNvPr id="21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25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36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46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" name="Text názvu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7" cy="871539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742926">
              <a:defRPr sz="1500" b="1"/>
            </a:lvl1pPr>
          </a:lstStyle>
          <a:p>
            <a:r>
              <a:t>Text názvu</a:t>
            </a:r>
          </a:p>
        </p:txBody>
      </p:sp>
      <p:sp>
        <p:nvSpPr>
          <p:cNvPr id="250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48" y="204789"/>
            <a:ext cx="5111752" cy="4389836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600"/>
              </a:spcBef>
              <a:defRPr sz="2500"/>
            </a:lvl1pPr>
            <a:lvl2pPr marL="634583" indent="-263118" defTabSz="742926">
              <a:spcBef>
                <a:spcPts val="600"/>
              </a:spcBef>
              <a:defRPr sz="2500"/>
            </a:lvl2pPr>
            <a:lvl3pPr marL="985806" indent="-242878" defTabSz="742926">
              <a:spcBef>
                <a:spcPts val="600"/>
              </a:spcBef>
              <a:defRPr sz="2500"/>
            </a:lvl3pPr>
            <a:lvl4pPr marL="1415098" indent="-300708" defTabSz="742926">
              <a:spcBef>
                <a:spcPts val="600"/>
              </a:spcBef>
              <a:defRPr sz="2500"/>
            </a:lvl4pPr>
            <a:lvl5pPr marL="1786562" indent="-300707" defTabSz="742926">
              <a:spcBef>
                <a:spcPts val="600"/>
              </a:spcBef>
              <a:defRPr sz="25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7"/>
            <a:ext cx="3008317" cy="3518299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78597" indent="-278597" defTabSz="742926">
              <a:spcBef>
                <a:spcPts val="600"/>
              </a:spcBef>
              <a:defRPr sz="2500"/>
            </a:pPr>
            <a:endParaRPr/>
          </a:p>
        </p:txBody>
      </p:sp>
      <p:sp>
        <p:nvSpPr>
          <p:cNvPr id="25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59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3" cy="425056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742926">
              <a:defRPr sz="1500" b="1"/>
            </a:lvl1pPr>
          </a:lstStyle>
          <a:p>
            <a:r>
              <a:t>Text názvu</a:t>
            </a:r>
          </a:p>
        </p:txBody>
      </p:sp>
      <p:sp>
        <p:nvSpPr>
          <p:cNvPr id="26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3" cy="603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42926">
              <a:spcBef>
                <a:spcPts val="200"/>
              </a:spcBef>
              <a:buSzTx/>
              <a:buFontTx/>
              <a:buNone/>
              <a:defRPr sz="1100"/>
            </a:lvl1pPr>
            <a:lvl2pPr marL="0" indent="0" defTabSz="742926">
              <a:spcBef>
                <a:spcPts val="200"/>
              </a:spcBef>
              <a:buSzTx/>
              <a:buFontTx/>
              <a:buNone/>
              <a:defRPr sz="1100"/>
            </a:lvl2pPr>
            <a:lvl3pPr marL="0" indent="0" defTabSz="742926">
              <a:spcBef>
                <a:spcPts val="200"/>
              </a:spcBef>
              <a:buSzTx/>
              <a:buFontTx/>
              <a:buNone/>
              <a:defRPr sz="1100"/>
            </a:lvl3pPr>
            <a:lvl4pPr marL="0" indent="0" defTabSz="742926">
              <a:spcBef>
                <a:spcPts val="200"/>
              </a:spcBef>
              <a:buSzTx/>
              <a:buFontTx/>
              <a:buNone/>
              <a:defRPr sz="1100"/>
            </a:lvl4pPr>
            <a:lvl5pPr marL="0" indent="0" defTabSz="742926">
              <a:spcBef>
                <a:spcPts val="200"/>
              </a:spcBef>
              <a:buSzTx/>
              <a:buFontTx/>
              <a:buNone/>
              <a:defRPr sz="11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72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5" name="Text názvu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7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 názvu"/>
          <p:cNvSpPr txBox="1">
            <a:spLocks noGrp="1"/>
          </p:cNvSpPr>
          <p:nvPr>
            <p:ph type="title"/>
          </p:nvPr>
        </p:nvSpPr>
        <p:spPr>
          <a:xfrm>
            <a:off x="1388223" y="970685"/>
            <a:ext cx="6367556" cy="1632460"/>
          </a:xfrm>
          <a:prstGeom prst="rect">
            <a:avLst/>
          </a:prstGeom>
        </p:spPr>
        <p:txBody>
          <a:bodyPr lIns="33486" tIns="33486" rIns="33486" bIns="33486" anchor="b"/>
          <a:lstStyle>
            <a:lvl1pPr defTabSz="308073">
              <a:defRPr sz="4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2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88223" y="2647093"/>
            <a:ext cx="6367556" cy="558806"/>
          </a:xfrm>
          <a:prstGeom prst="rect">
            <a:avLst/>
          </a:prstGeom>
        </p:spPr>
        <p:txBody>
          <a:bodyPr lIns="33486" tIns="33486" rIns="33486" bIns="33486"/>
          <a:lstStyle>
            <a:lvl1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471810" y="4737896"/>
            <a:ext cx="192652" cy="193973"/>
          </a:xfrm>
          <a:prstGeom prst="rect">
            <a:avLst/>
          </a:prstGeom>
        </p:spPr>
        <p:txBody>
          <a:bodyPr lIns="33486" tIns="33486" rIns="33486" bIns="33486" anchor="t"/>
          <a:lstStyle>
            <a:lvl1pPr algn="ctr" defTabSz="308073">
              <a:defRPr sz="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Skupina 6"/>
          <p:cNvGrpSpPr/>
          <p:nvPr/>
        </p:nvGrpSpPr>
        <p:grpSpPr>
          <a:xfrm>
            <a:off x="7496631" y="183357"/>
            <a:ext cx="1437009" cy="709786"/>
            <a:chOff x="0" y="0"/>
            <a:chExt cx="1437007" cy="709784"/>
          </a:xfrm>
        </p:grpSpPr>
        <p:pic>
          <p:nvPicPr>
            <p:cNvPr id="304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3" r="13654" b="54143"/>
            <a:stretch>
              <a:fillRect/>
            </a:stretch>
          </p:blipFill>
          <p:spPr>
            <a:xfrm>
              <a:off x="120279" y="22617"/>
              <a:ext cx="1196446" cy="6871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8" cy="592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7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308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600"/>
              </a:spcBef>
              <a:defRPr sz="2500"/>
            </a:lvl1pPr>
            <a:lvl2pPr marL="634583" indent="-263118" defTabSz="742926">
              <a:spcBef>
                <a:spcPts val="600"/>
              </a:spcBef>
              <a:defRPr sz="2500"/>
            </a:lvl2pPr>
            <a:lvl3pPr marL="985806" indent="-242878" defTabSz="742926">
              <a:spcBef>
                <a:spcPts val="600"/>
              </a:spcBef>
              <a:defRPr sz="2500"/>
            </a:lvl3pPr>
            <a:lvl4pPr marL="1415098" indent="-300708" defTabSz="742926">
              <a:spcBef>
                <a:spcPts val="600"/>
              </a:spcBef>
              <a:defRPr sz="2500"/>
            </a:lvl4pPr>
            <a:lvl5pPr marL="1786562" indent="-300707" defTabSz="742926">
              <a:spcBef>
                <a:spcPts val="600"/>
              </a:spcBef>
              <a:defRPr sz="25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3" y="4801231"/>
            <a:ext cx="219999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06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69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4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8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553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07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859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211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59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5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8733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81820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02964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52557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332613" indent="-332613" defTabSz="886968">
              <a:spcBef>
                <a:spcPts val="600"/>
              </a:spcBef>
              <a:defRPr sz="3104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36468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86671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20177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79833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89793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2313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332613" indent="-332613" defTabSz="886968">
              <a:spcBef>
                <a:spcPts val="600"/>
              </a:spcBef>
              <a:defRPr sz="3104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06642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názvu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111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57019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60055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2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16784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Text názvu</a:t>
            </a:r>
          </a:p>
        </p:txBody>
      </p:sp>
      <p:sp>
        <p:nvSpPr>
          <p:cNvPr id="1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2429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69682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názvu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154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80968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6" y="4780032"/>
            <a:ext cx="258624" cy="248306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9687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Obrázek 7" descr="Obrázek 7"/>
          <p:cNvPicPr>
            <a:picLocks noChangeAspect="1"/>
          </p:cNvPicPr>
          <p:nvPr/>
        </p:nvPicPr>
        <p:blipFill>
          <a:blip r:embed="rId3"/>
          <a:srcRect l="54362" t="42247" r="38368" b="53876"/>
          <a:stretch>
            <a:fillRect/>
          </a:stretch>
        </p:blipFill>
        <p:spPr>
          <a:xfrm>
            <a:off x="3541731" y="693107"/>
            <a:ext cx="2060540" cy="83739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NADPIS"/>
          <p:cNvSpPr txBox="1">
            <a:spLocks noGrp="1"/>
          </p:cNvSpPr>
          <p:nvPr>
            <p:ph type="title" hasCustomPrompt="1"/>
          </p:nvPr>
        </p:nvSpPr>
        <p:spPr>
          <a:xfrm>
            <a:off x="685800" y="1995688"/>
            <a:ext cx="7772400" cy="1102521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NADPIS</a:t>
            </a:r>
          </a:p>
        </p:txBody>
      </p:sp>
      <p:sp>
        <p:nvSpPr>
          <p:cNvPr id="17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3795883"/>
            <a:ext cx="6400800" cy="6663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42926">
              <a:spcBef>
                <a:spcPts val="400"/>
              </a:spcBef>
              <a:buSzTx/>
              <a:buFontTx/>
              <a:buNone/>
              <a:defRPr sz="1900" i="1">
                <a:solidFill>
                  <a:srgbClr val="FFFFFF"/>
                </a:solidFill>
              </a:defRPr>
            </a:lvl1pPr>
            <a:lvl2pPr marL="0" indent="0" algn="ctr" defTabSz="742926">
              <a:spcBef>
                <a:spcPts val="400"/>
              </a:spcBef>
              <a:buSzTx/>
              <a:buFontTx/>
              <a:buNone/>
              <a:defRPr sz="1900" i="1">
                <a:solidFill>
                  <a:srgbClr val="FFFFFF"/>
                </a:solidFill>
              </a:defRPr>
            </a:lvl2pPr>
            <a:lvl3pPr marL="0" indent="0" algn="ctr" defTabSz="742926">
              <a:spcBef>
                <a:spcPts val="400"/>
              </a:spcBef>
              <a:buSzTx/>
              <a:buFontTx/>
              <a:buNone/>
              <a:defRPr sz="1900" i="1">
                <a:solidFill>
                  <a:srgbClr val="FFFFFF"/>
                </a:solidFill>
              </a:defRPr>
            </a:lvl3pPr>
            <a:lvl4pPr marL="0" indent="0" algn="ctr" defTabSz="742926">
              <a:spcBef>
                <a:spcPts val="400"/>
              </a:spcBef>
              <a:buSzTx/>
              <a:buFontTx/>
              <a:buNone/>
              <a:defRPr sz="1900" i="1">
                <a:solidFill>
                  <a:srgbClr val="FFFFFF"/>
                </a:solidFill>
              </a:defRPr>
            </a:lvl4pPr>
            <a:lvl5pPr marL="0" indent="0" algn="ctr" defTabSz="742926">
              <a:spcBef>
                <a:spcPts val="400"/>
              </a:spcBef>
              <a:buSzTx/>
              <a:buFontTx/>
              <a:buNone/>
              <a:defRPr sz="1900" i="1">
                <a:solidFill>
                  <a:srgbClr val="FFFFFF"/>
                </a:solidFill>
              </a:defRPr>
            </a:lvl5pPr>
          </a:lstStyle>
          <a:p>
            <a:r>
              <a:t>Jméno a příjmení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6" name="Skupina 3" descr="Skupina 3"/>
          <p:cNvPicPr>
            <a:picLocks noChangeAspect="1"/>
          </p:cNvPicPr>
          <p:nvPr/>
        </p:nvPicPr>
        <p:blipFill>
          <a:blip r:embed="rId3"/>
          <a:srcRect l="54362" t="42247" r="38368" b="53876"/>
          <a:stretch>
            <a:fillRect/>
          </a:stretch>
        </p:blipFill>
        <p:spPr>
          <a:xfrm>
            <a:off x="4482846" y="682921"/>
            <a:ext cx="2060540" cy="83739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33201" y="4664308"/>
            <a:ext cx="219999" cy="20591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39262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kupina 6" descr="Skupina 6"/>
          <p:cNvPicPr>
            <a:picLocks noChangeAspect="1"/>
          </p:cNvPicPr>
          <p:nvPr/>
        </p:nvPicPr>
        <p:blipFill>
          <a:blip r:embed="rId3"/>
          <a:srcRect l="84164" t="35785" r="13655" b="54142"/>
          <a:stretch>
            <a:fillRect/>
          </a:stretch>
        </p:blipFill>
        <p:spPr>
          <a:xfrm>
            <a:off x="7616911" y="205979"/>
            <a:ext cx="1196443" cy="68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33201" y="4664308"/>
            <a:ext cx="219999" cy="20591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6794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kupina 6" descr="Skupina 6"/>
          <p:cNvPicPr>
            <a:picLocks noChangeAspect="1"/>
          </p:cNvPicPr>
          <p:nvPr/>
        </p:nvPicPr>
        <p:blipFill>
          <a:blip r:embed="rId3"/>
          <a:srcRect l="84164" t="35785" r="13655" b="54142"/>
          <a:stretch>
            <a:fillRect/>
          </a:stretch>
        </p:blipFill>
        <p:spPr>
          <a:xfrm>
            <a:off x="7616911" y="205979"/>
            <a:ext cx="1196443" cy="68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1741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00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0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500"/>
              </a:spcBef>
              <a:defRPr sz="2200"/>
            </a:lvl1pPr>
            <a:lvl2pPr marL="639346" indent="-267881" defTabSz="742926">
              <a:spcBef>
                <a:spcPts val="500"/>
              </a:spcBef>
              <a:defRPr sz="2200"/>
            </a:lvl2pPr>
            <a:lvl3pPr marL="1008258" indent="-265330" defTabSz="742926">
              <a:spcBef>
                <a:spcPts val="500"/>
              </a:spcBef>
              <a:defRPr sz="2200"/>
            </a:lvl3pPr>
            <a:lvl4pPr marL="1407650" indent="-293258" defTabSz="742926">
              <a:spcBef>
                <a:spcPts val="500"/>
              </a:spcBef>
              <a:defRPr sz="2200"/>
            </a:lvl4pPr>
            <a:lvl5pPr marL="1779112" indent="-293259" defTabSz="742926">
              <a:spcBef>
                <a:spcPts val="500"/>
              </a:spcBef>
              <a:defRPr sz="2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849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12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1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90" cy="47982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742926">
              <a:spcBef>
                <a:spcPts val="400"/>
              </a:spcBef>
              <a:buSzTx/>
              <a:buFontTx/>
              <a:buNone/>
              <a:defRPr sz="1900" b="1"/>
            </a:lvl1pPr>
            <a:lvl2pPr marL="0" indent="0" defTabSz="742926">
              <a:spcBef>
                <a:spcPts val="400"/>
              </a:spcBef>
              <a:buSzTx/>
              <a:buFontTx/>
              <a:buNone/>
              <a:defRPr sz="1900" b="1"/>
            </a:lvl2pPr>
            <a:lvl3pPr marL="0" indent="0" defTabSz="742926">
              <a:spcBef>
                <a:spcPts val="400"/>
              </a:spcBef>
              <a:buSzTx/>
              <a:buFontTx/>
              <a:buNone/>
              <a:defRPr sz="1900" b="1"/>
            </a:lvl3pPr>
            <a:lvl4pPr marL="0" indent="0" defTabSz="742926">
              <a:spcBef>
                <a:spcPts val="400"/>
              </a:spcBef>
              <a:buSzTx/>
              <a:buFontTx/>
              <a:buNone/>
              <a:defRPr sz="1900" b="1"/>
            </a:lvl4pPr>
            <a:lvl5pPr marL="0" indent="0" defTabSz="742926">
              <a:spcBef>
                <a:spcPts val="400"/>
              </a:spcBef>
              <a:buSzTx/>
              <a:buFontTx/>
              <a:buNone/>
              <a:defRPr sz="19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3"/>
            <a:ext cx="4041777" cy="47982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278597" indent="-278597" defTabSz="742926">
              <a:spcBef>
                <a:spcPts val="600"/>
              </a:spcBef>
              <a:defRPr sz="2500"/>
            </a:pPr>
            <a:endParaRPr/>
          </a:p>
        </p:txBody>
      </p:sp>
      <p:sp>
        <p:nvSpPr>
          <p:cNvPr id="21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46909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25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78953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36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67351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46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" name="Text názvu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7" cy="871539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742926">
              <a:defRPr sz="1500" b="1"/>
            </a:lvl1pPr>
          </a:lstStyle>
          <a:p>
            <a:r>
              <a:t>Text názvu</a:t>
            </a:r>
          </a:p>
        </p:txBody>
      </p:sp>
      <p:sp>
        <p:nvSpPr>
          <p:cNvPr id="250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48" y="204789"/>
            <a:ext cx="5111752" cy="4389836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600"/>
              </a:spcBef>
              <a:defRPr sz="2500"/>
            </a:lvl1pPr>
            <a:lvl2pPr marL="634583" indent="-263118" defTabSz="742926">
              <a:spcBef>
                <a:spcPts val="600"/>
              </a:spcBef>
              <a:defRPr sz="2500"/>
            </a:lvl2pPr>
            <a:lvl3pPr marL="985806" indent="-242878" defTabSz="742926">
              <a:spcBef>
                <a:spcPts val="600"/>
              </a:spcBef>
              <a:defRPr sz="2500"/>
            </a:lvl3pPr>
            <a:lvl4pPr marL="1415098" indent="-300708" defTabSz="742926">
              <a:spcBef>
                <a:spcPts val="600"/>
              </a:spcBef>
              <a:defRPr sz="2500"/>
            </a:lvl4pPr>
            <a:lvl5pPr marL="1786562" indent="-300707" defTabSz="742926">
              <a:spcBef>
                <a:spcPts val="600"/>
              </a:spcBef>
              <a:defRPr sz="25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7"/>
            <a:ext cx="3008317" cy="3518299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78597" indent="-278597" defTabSz="742926">
              <a:spcBef>
                <a:spcPts val="600"/>
              </a:spcBef>
              <a:defRPr sz="2500"/>
            </a:pPr>
            <a:endParaRPr/>
          </a:p>
        </p:txBody>
      </p:sp>
      <p:sp>
        <p:nvSpPr>
          <p:cNvPr id="25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4559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59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3" cy="425056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742926">
              <a:defRPr sz="1500" b="1"/>
            </a:lvl1pPr>
          </a:lstStyle>
          <a:p>
            <a:r>
              <a:t>Text názvu</a:t>
            </a:r>
          </a:p>
        </p:txBody>
      </p:sp>
      <p:sp>
        <p:nvSpPr>
          <p:cNvPr id="26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3" cy="603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42926">
              <a:spcBef>
                <a:spcPts val="200"/>
              </a:spcBef>
              <a:buSzTx/>
              <a:buFontTx/>
              <a:buNone/>
              <a:defRPr sz="1100"/>
            </a:lvl1pPr>
            <a:lvl2pPr marL="0" indent="0" defTabSz="742926">
              <a:spcBef>
                <a:spcPts val="200"/>
              </a:spcBef>
              <a:buSzTx/>
              <a:buFontTx/>
              <a:buNone/>
              <a:defRPr sz="1100"/>
            </a:lvl2pPr>
            <a:lvl3pPr marL="0" indent="0" defTabSz="742926">
              <a:spcBef>
                <a:spcPts val="200"/>
              </a:spcBef>
              <a:buSzTx/>
              <a:buFontTx/>
              <a:buNone/>
              <a:defRPr sz="1100"/>
            </a:lvl3pPr>
            <a:lvl4pPr marL="0" indent="0" defTabSz="742926">
              <a:spcBef>
                <a:spcPts val="200"/>
              </a:spcBef>
              <a:buSzTx/>
              <a:buFontTx/>
              <a:buNone/>
              <a:defRPr sz="1100"/>
            </a:lvl4pPr>
            <a:lvl5pPr marL="0" indent="0" defTabSz="742926">
              <a:spcBef>
                <a:spcPts val="200"/>
              </a:spcBef>
              <a:buSzTx/>
              <a:buFontTx/>
              <a:buNone/>
              <a:defRPr sz="11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71912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Skupina 6"/>
          <p:cNvGrpSpPr/>
          <p:nvPr/>
        </p:nvGrpSpPr>
        <p:grpSpPr>
          <a:xfrm>
            <a:off x="7496631" y="183359"/>
            <a:ext cx="1437007" cy="709783"/>
            <a:chOff x="0" y="0"/>
            <a:chExt cx="1437005" cy="709782"/>
          </a:xfrm>
        </p:grpSpPr>
        <p:pic>
          <p:nvPicPr>
            <p:cNvPr id="272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5" r="13655" b="54141"/>
            <a:stretch>
              <a:fillRect/>
            </a:stretch>
          </p:blipFill>
          <p:spPr>
            <a:xfrm>
              <a:off x="120278" y="22619"/>
              <a:ext cx="1196446" cy="687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6" cy="592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5" name="Text názvu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27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 algn="ctr" defTabSz="742926">
              <a:spcBef>
                <a:spcPts val="600"/>
              </a:spcBef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1" y="4801232"/>
            <a:ext cx="220000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60606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kupina 6"/>
          <p:cNvGrpSpPr/>
          <p:nvPr/>
        </p:nvGrpSpPr>
        <p:grpSpPr>
          <a:xfrm>
            <a:off x="7483487" y="171193"/>
            <a:ext cx="1408997" cy="604272"/>
            <a:chOff x="0" y="0"/>
            <a:chExt cx="1408995" cy="604271"/>
          </a:xfrm>
        </p:grpSpPr>
        <p:pic>
          <p:nvPicPr>
            <p:cNvPr id="284" name="Obrázek 7" descr="Obrázek 7"/>
            <p:cNvPicPr>
              <a:picLocks noChangeAspect="1"/>
            </p:cNvPicPr>
            <p:nvPr/>
          </p:nvPicPr>
          <p:blipFill>
            <a:blip r:embed="rId3"/>
            <a:srcRect l="54362" t="42247" r="38369" b="53876"/>
            <a:stretch>
              <a:fillRect/>
            </a:stretch>
          </p:blipFill>
          <p:spPr>
            <a:xfrm>
              <a:off x="84922" y="56645"/>
              <a:ext cx="1239151" cy="5241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08996" cy="604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Text názvu"/>
          <p:cNvSpPr txBox="1">
            <a:spLocks noGrp="1"/>
          </p:cNvSpPr>
          <p:nvPr>
            <p:ph type="title"/>
          </p:nvPr>
        </p:nvSpPr>
        <p:spPr>
          <a:xfrm>
            <a:off x="829816" y="2464174"/>
            <a:ext cx="5542387" cy="1656185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742926">
              <a:lnSpc>
                <a:spcPts val="3700"/>
              </a:lnSpc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 názvu</a:t>
            </a:r>
          </a:p>
        </p:txBody>
      </p:sp>
      <p:sp>
        <p:nvSpPr>
          <p:cNvPr id="28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33201" y="4664308"/>
            <a:ext cx="219999" cy="20591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6165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 názvu"/>
          <p:cNvSpPr txBox="1">
            <a:spLocks noGrp="1"/>
          </p:cNvSpPr>
          <p:nvPr>
            <p:ph type="title"/>
          </p:nvPr>
        </p:nvSpPr>
        <p:spPr>
          <a:xfrm>
            <a:off x="1388223" y="970685"/>
            <a:ext cx="6367556" cy="1632460"/>
          </a:xfrm>
          <a:prstGeom prst="rect">
            <a:avLst/>
          </a:prstGeom>
        </p:spPr>
        <p:txBody>
          <a:bodyPr lIns="33486" tIns="33486" rIns="33486" bIns="33486" anchor="b"/>
          <a:lstStyle>
            <a:lvl1pPr defTabSz="308073">
              <a:defRPr sz="4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2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88223" y="2647093"/>
            <a:ext cx="6367556" cy="558806"/>
          </a:xfrm>
          <a:prstGeom prst="rect">
            <a:avLst/>
          </a:prstGeom>
        </p:spPr>
        <p:txBody>
          <a:bodyPr lIns="33486" tIns="33486" rIns="33486" bIns="33486"/>
          <a:lstStyle>
            <a:lvl1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308073"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471810" y="4737896"/>
            <a:ext cx="192652" cy="193973"/>
          </a:xfrm>
          <a:prstGeom prst="rect">
            <a:avLst/>
          </a:prstGeom>
        </p:spPr>
        <p:txBody>
          <a:bodyPr lIns="33486" tIns="33486" rIns="33486" bIns="33486" anchor="t"/>
          <a:lstStyle>
            <a:lvl1pPr algn="ctr" defTabSz="308073">
              <a:defRPr sz="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71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Skupina 6"/>
          <p:cNvGrpSpPr/>
          <p:nvPr/>
        </p:nvGrpSpPr>
        <p:grpSpPr>
          <a:xfrm>
            <a:off x="7496631" y="183357"/>
            <a:ext cx="1437009" cy="709786"/>
            <a:chOff x="0" y="0"/>
            <a:chExt cx="1437007" cy="709784"/>
          </a:xfrm>
        </p:grpSpPr>
        <p:pic>
          <p:nvPicPr>
            <p:cNvPr id="304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3" r="13654" b="54143"/>
            <a:stretch>
              <a:fillRect/>
            </a:stretch>
          </p:blipFill>
          <p:spPr>
            <a:xfrm>
              <a:off x="120279" y="22617"/>
              <a:ext cx="1196446" cy="6871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437008" cy="592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7" name="Text názvu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2"/>
          </a:xfrm>
          <a:prstGeom prst="rect">
            <a:avLst/>
          </a:prstGeom>
        </p:spPr>
        <p:txBody>
          <a:bodyPr lIns="45718" tIns="45718" rIns="45718" bIns="45718"/>
          <a:lstStyle>
            <a:lvl1pPr defTabSz="742926">
              <a:defRPr sz="3500"/>
            </a:lvl1pPr>
          </a:lstStyle>
          <a:p>
            <a:r>
              <a:t>Text názvu</a:t>
            </a:r>
          </a:p>
        </p:txBody>
      </p:sp>
      <p:sp>
        <p:nvSpPr>
          <p:cNvPr id="308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lIns="45718" tIns="45718" rIns="45718" bIns="45718"/>
          <a:lstStyle>
            <a:lvl1pPr marL="278597" indent="-278597" defTabSz="742926">
              <a:spcBef>
                <a:spcPts val="600"/>
              </a:spcBef>
              <a:defRPr sz="2500"/>
            </a:lvl1pPr>
            <a:lvl2pPr marL="634583" indent="-263118" defTabSz="742926">
              <a:spcBef>
                <a:spcPts val="600"/>
              </a:spcBef>
              <a:defRPr sz="2500"/>
            </a:lvl2pPr>
            <a:lvl3pPr marL="985806" indent="-242878" defTabSz="742926">
              <a:spcBef>
                <a:spcPts val="600"/>
              </a:spcBef>
              <a:defRPr sz="2500"/>
            </a:lvl3pPr>
            <a:lvl4pPr marL="1415098" indent="-300708" defTabSz="742926">
              <a:spcBef>
                <a:spcPts val="600"/>
              </a:spcBef>
              <a:defRPr sz="2500"/>
            </a:lvl4pPr>
            <a:lvl5pPr marL="1786562" indent="-300707" defTabSz="742926">
              <a:spcBef>
                <a:spcPts val="600"/>
              </a:spcBef>
              <a:defRPr sz="25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66803" y="4801231"/>
            <a:ext cx="219999" cy="20591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37138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Skupina 6"/>
          <p:cNvGrpSpPr/>
          <p:nvPr/>
        </p:nvGrpSpPr>
        <p:grpSpPr>
          <a:xfrm>
            <a:off x="6948263" y="183357"/>
            <a:ext cx="1167568" cy="709785"/>
            <a:chOff x="0" y="0"/>
            <a:chExt cx="1167567" cy="709783"/>
          </a:xfrm>
        </p:grpSpPr>
        <p:pic>
          <p:nvPicPr>
            <p:cNvPr id="316" name="Obrázek 7" descr="Obrázek 7"/>
            <p:cNvPicPr>
              <a:picLocks noChangeAspect="1"/>
            </p:cNvPicPr>
            <p:nvPr/>
          </p:nvPicPr>
          <p:blipFill>
            <a:blip r:embed="rId3"/>
            <a:srcRect l="84164" t="35783" r="13654" b="54143"/>
            <a:stretch>
              <a:fillRect/>
            </a:stretch>
          </p:blipFill>
          <p:spPr>
            <a:xfrm>
              <a:off x="97726" y="22618"/>
              <a:ext cx="972112" cy="687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Obrázek 8" descr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167568" cy="592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9" name="Text názvu"/>
          <p:cNvSpPr txBox="1">
            <a:spLocks noGrp="1"/>
          </p:cNvSpPr>
          <p:nvPr>
            <p:ph type="title"/>
          </p:nvPr>
        </p:nvSpPr>
        <p:spPr>
          <a:xfrm>
            <a:off x="1228725" y="205979"/>
            <a:ext cx="6686550" cy="857251"/>
          </a:xfrm>
          <a:prstGeom prst="rect">
            <a:avLst/>
          </a:prstGeom>
        </p:spPr>
        <p:txBody>
          <a:bodyPr lIns="34288" tIns="34288" rIns="34288" bIns="34288"/>
          <a:lstStyle>
            <a:lvl1pPr defTabSz="742926">
              <a:defRPr sz="3400"/>
            </a:lvl1pPr>
          </a:lstStyle>
          <a:p>
            <a:r>
              <a:t>Text názvu</a:t>
            </a:r>
          </a:p>
        </p:txBody>
      </p:sp>
      <p:sp>
        <p:nvSpPr>
          <p:cNvPr id="320" name="Text úrovně 1…"/>
          <p:cNvSpPr txBox="1">
            <a:spLocks noGrp="1"/>
          </p:cNvSpPr>
          <p:nvPr>
            <p:ph type="body" idx="1"/>
          </p:nvPr>
        </p:nvSpPr>
        <p:spPr>
          <a:xfrm>
            <a:off x="1228725" y="1200150"/>
            <a:ext cx="6686550" cy="3394474"/>
          </a:xfrm>
          <a:prstGeom prst="rect">
            <a:avLst/>
          </a:prstGeom>
        </p:spPr>
        <p:txBody>
          <a:bodyPr lIns="34288" tIns="34288" rIns="34288" bIns="34288"/>
          <a:lstStyle>
            <a:lvl1pPr marL="262209" indent="-262209" defTabSz="742926">
              <a:spcBef>
                <a:spcPts val="600"/>
              </a:spcBef>
              <a:defRPr sz="2400"/>
            </a:lvl1pPr>
            <a:lvl2pPr marL="742927" indent="-247641" defTabSz="742926">
              <a:spcBef>
                <a:spcPts val="600"/>
              </a:spcBef>
              <a:defRPr sz="2400"/>
            </a:lvl2pPr>
            <a:lvl3pPr marL="1219162" indent="-228592" defTabSz="742926">
              <a:spcBef>
                <a:spcPts val="600"/>
              </a:spcBef>
              <a:defRPr sz="2400"/>
            </a:lvl3pPr>
            <a:lvl4pPr marL="1768873" indent="-283019" defTabSz="742926">
              <a:spcBef>
                <a:spcPts val="600"/>
              </a:spcBef>
              <a:defRPr sz="2400"/>
            </a:lvl4pPr>
            <a:lvl5pPr marL="2264158" indent="-283018" defTabSz="742926">
              <a:spcBef>
                <a:spcPts val="600"/>
              </a:spcBef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7718135" y="4812659"/>
            <a:ext cx="197140" cy="183052"/>
          </a:xfrm>
          <a:prstGeom prst="rect">
            <a:avLst/>
          </a:prstGeom>
        </p:spPr>
        <p:txBody>
          <a:bodyPr lIns="34288" tIns="34288" rIns="34288" bIns="34288"/>
          <a:lstStyle>
            <a:lvl1pPr defTabSz="804649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01893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240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431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481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72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7" name="Google Shape;177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381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7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4" name="Google Shape;184;p7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7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278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223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102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1" name="Google Shape;201;p7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7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0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7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7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618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125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7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1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8" r:id="rId27"/>
    <p:sldLayoutId id="2147483679" r:id="rId2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8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353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/>
          <p:cNvSpPr txBox="1">
            <a:spLocks noGrp="1"/>
          </p:cNvSpPr>
          <p:nvPr>
            <p:ph type="ctrTitle"/>
          </p:nvPr>
        </p:nvSpPr>
        <p:spPr>
          <a:xfrm>
            <a:off x="394636" y="1722922"/>
            <a:ext cx="8354728" cy="2252312"/>
          </a:xfrm>
          <a:prstGeom prst="rect">
            <a:avLst/>
          </a:prstGeom>
        </p:spPr>
        <p:txBody>
          <a:bodyPr>
            <a:normAutofit/>
          </a:bodyPr>
          <a:lstStyle>
            <a:lvl1pPr defTabSz="621791">
              <a:defRPr sz="600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výsledků státní reprezentace, vyhodnocení péče o talentovanou mládeže za rok 2023 a vyhodnocení významné sportovní akce – České hokejové hry 2023</a:t>
            </a:r>
            <a:endParaRPr lang="cs-CZ" sz="3600" dirty="0"/>
          </a:p>
        </p:txBody>
      </p:sp>
      <p:sp>
        <p:nvSpPr>
          <p:cNvPr id="331" name="Title 1"/>
          <p:cNvSpPr txBox="1"/>
          <p:nvPr/>
        </p:nvSpPr>
        <p:spPr>
          <a:xfrm>
            <a:off x="1521375" y="4379592"/>
            <a:ext cx="61012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i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1800" dirty="0"/>
              <a:t>Praha, 14.2.2024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"/>
          <p:cNvSpPr txBox="1"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2800"/>
              <a:buFont typeface="Arial"/>
              <a:buNone/>
            </a:pPr>
            <a:r>
              <a:rPr lang="cs-CZ" sz="2800" b="1" dirty="0">
                <a:solidFill>
                  <a:srgbClr val="001E62"/>
                </a:solidFill>
                <a:latin typeface="Arial"/>
                <a:ea typeface="Arial"/>
                <a:cs typeface="Arial"/>
                <a:sym typeface="Arial"/>
              </a:rPr>
              <a:t>U16</a:t>
            </a:r>
            <a:endParaRPr dirty="0"/>
          </a:p>
        </p:txBody>
      </p:sp>
      <p:sp>
        <p:nvSpPr>
          <p:cNvPr id="484" name="Google Shape;484;p15"/>
          <p:cNvSpPr txBox="1"/>
          <p:nvPr/>
        </p:nvSpPr>
        <p:spPr>
          <a:xfrm>
            <a:off x="539552" y="1203598"/>
            <a:ext cx="8064896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5"/>
          <p:cNvSpPr txBox="1"/>
          <p:nvPr/>
        </p:nvSpPr>
        <p:spPr>
          <a:xfrm>
            <a:off x="343863" y="1095711"/>
            <a:ext cx="8684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leden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Evropský 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olympijský festival mládeže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EYOF 2023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Spittal an der Drau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(CZE,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SWE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GER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ITA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SUI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FIN, SVK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 - 1. místo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duben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Ice Hockey U16 Women’s European Cup 2023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Budapešť (CZE, FRA, NOR, GER, HUN) - 1. místo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prosinec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Turnaj olympijských nadějí visegrádských národů 202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Hodonín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- 1. místo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62"/>
              </a:buClr>
              <a:buSzPts val="1600"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(CZE, SVK, HUN, POL)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Univerzitní tým žen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1095711"/>
            <a:ext cx="8684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leden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Zimní světové Univerzitní hry 2023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Lake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Placid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USA (CAN, CZE, GBR, JAP, SVK, USA) - 3. místo</a:t>
            </a: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0243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ctrTitle"/>
          </p:nvPr>
        </p:nvSpPr>
        <p:spPr>
          <a:xfrm>
            <a:off x="829813" y="2728709"/>
            <a:ext cx="7496039" cy="13916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00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projektu </a:t>
            </a:r>
            <a:r>
              <a:rPr lang="cs-CZ" sz="3200" dirty="0" err="1"/>
              <a:t>Future</a:t>
            </a:r>
            <a:r>
              <a:rPr lang="cs-CZ" sz="3200" dirty="0"/>
              <a:t> </a:t>
            </a:r>
            <a:r>
              <a:rPr lang="cs-CZ" sz="3200" dirty="0" err="1"/>
              <a:t>Olympians</a:t>
            </a:r>
            <a:endParaRPr sz="3200" dirty="0"/>
          </a:p>
        </p:txBody>
      </p:sp>
      <p:sp>
        <p:nvSpPr>
          <p:cNvPr id="355" name="Title 1"/>
          <p:cNvSpPr txBox="1"/>
          <p:nvPr/>
        </p:nvSpPr>
        <p:spPr>
          <a:xfrm>
            <a:off x="704675" y="1544237"/>
            <a:ext cx="4010786" cy="9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5000"/>
              </a:lnSpc>
              <a:defRPr sz="12000" b="1">
                <a:solidFill>
                  <a:srgbClr val="D5112A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0" b="1" i="0" u="none" strike="noStrike" kern="0" cap="none" spc="0" normalizeH="0" baseline="0" noProof="0" dirty="0">
              <a:ln>
                <a:noFill/>
              </a:ln>
              <a:solidFill>
                <a:srgbClr val="D5112A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Cíle projektu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endParaRPr lang="cs-CZ" sz="24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467544" y="1194852"/>
            <a:ext cx="6462464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Zlepšení podmínek pro hokejistky v České republice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Výchova budoucích olympioniček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Změna vnímání ženského hokeje u nás a odbourání stigmat, které se v souvislosti s ním objevují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b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</a:br>
            <a:endParaRPr kumimoji="0" lang="cs-CZ" sz="18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59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U19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261624" y="757011"/>
            <a:ext cx="8342824" cy="50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U19 ve spolupráci s HC Sparta Praha (Akademie) 14 – 19 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26.9. -25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3.10. - 25 hráček                                                    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10.10. - 25 hráček                                    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17.10. - 25 hráček                  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24.10. - 25 hráček  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31.10. - 25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14.11. - 25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28.11. - 25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5.12. - 25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3. – 5.8. 25 hráček (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Frolunda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SWE)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Kemp FO U19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Frolunda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+ 2 přátelská utkání 22 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Přátelské tkání FO U19 vs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Lillehammer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W - 21.9.2023 - 20 hráček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b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</a:br>
            <a:endParaRPr kumimoji="0" lang="cs-CZ" sz="18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54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34218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Future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Olympians</a:t>
            </a: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U15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6024" y="137215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je projekt, který se zaměřuje na dovednostní rozvoj hráček</a:t>
            </a: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Letní kemp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v Litoměřicích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Termín: 6. - 8.7.2023 - 34 hráček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v Praze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   Termín: 14.09.2023 - 34 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v Plzni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   Termín: 27.09.2023 - 26 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v Ledči nad Sázavou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Termín: 12.10.2023 - 28 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v 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Moutnici</a:t>
            </a: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Termín: 02.11.2023 24 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U15 v Roudnici nad Labem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Termín: 18.01.2024 - 30 hráček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15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411510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Holky</a:t>
            </a:r>
            <a:r>
              <a:rPr lang="pl-PL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na </a:t>
            </a:r>
            <a:r>
              <a:rPr lang="pl-PL" sz="2400" b="1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led</a:t>
            </a:r>
            <a:r>
              <a:rPr lang="pl-PL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! U10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6024" y="1491630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Holky na led! U10 pomáhá dostávat mladé hokejistky do podvědomí reprezentace a motivuje je k další práci</a:t>
            </a:r>
            <a:endParaRPr kumimoji="0" lang="cs-CZ" sz="18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Holky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led U10 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ve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Vyškově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21.10.2023 - 13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hráček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</a:t>
            </a:r>
            <a:r>
              <a:rPr kumimoji="0" lang="cs-CZ" sz="18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Termín: 12.10.2023 - 28 hráček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Holky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led U10 v 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Praze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22.10.2023 - 40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hráček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Vánoční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Holky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led U10 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Spartě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 19.12.2023 - 38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sym typeface="Calibri"/>
              </a:rPr>
              <a:t>hráček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rPr>
            </a:b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72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Výsledky - muži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3579862"/>
            <a:ext cx="619268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40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A-tým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966793"/>
            <a:ext cx="8415126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buClr>
                <a:srgbClr val="C00000"/>
              </a:buClr>
              <a:buSzTx/>
              <a:tabLst/>
              <a:defRPr/>
            </a:pPr>
            <a:r>
              <a:rPr kumimoji="0" lang="cs-CZ" sz="1600" b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únor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Beijer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Hockey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Games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Malmö, SWE - 3. místo</a:t>
            </a:r>
          </a:p>
          <a:p>
            <a:pPr lvl="2" hangingPunct="1">
              <a:buClr>
                <a:srgbClr val="C00000"/>
              </a:buClr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duben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utkání s Německem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rámci EHC - 6:2, 5:1</a:t>
            </a:r>
            <a:endParaRPr lang="cs-CZ" sz="1600" b="1" kern="15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utkání se Slovenskem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rámci EHC - 5:1, 3:2sn</a:t>
            </a:r>
            <a:endParaRPr lang="cs-CZ" sz="1600" b="1" kern="15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utkání s Rakouskem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rámci EHC - 6:0, 2:1</a:t>
            </a:r>
          </a:p>
          <a:p>
            <a:pPr lvl="2" hangingPunct="1">
              <a:buClr>
                <a:srgbClr val="C00000"/>
              </a:buClr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květen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České hokejové hry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Brně - 3. místo</a:t>
            </a:r>
            <a:endParaRPr lang="cs-CZ" sz="1600" b="1" kern="15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  <a:tabLst>
                <a:tab pos="4973638" algn="l"/>
              </a:tabLst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Mistrovství světa v ledním hokeji 2023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v Rize a </a:t>
            </a:r>
            <a:r>
              <a:rPr lang="cs-CZ" sz="1600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Tampere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 LAT, FIN	</a:t>
            </a:r>
          </a:p>
          <a:p>
            <a:pPr lvl="2" hangingPunct="1">
              <a:buClr>
                <a:srgbClr val="C00000"/>
              </a:buClr>
              <a:tabLst>
                <a:tab pos="4973638" algn="l"/>
              </a:tabLst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- 4. místo ve skupině B</a:t>
            </a:r>
          </a:p>
          <a:p>
            <a:pPr lvl="2" hangingPunct="1">
              <a:buClr>
                <a:srgbClr val="C00000"/>
              </a:buClr>
              <a:tabLst>
                <a:tab pos="4973638" algn="l"/>
              </a:tabLst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- prohra s USA čtvrtfinále - 8. místo	</a:t>
            </a:r>
          </a:p>
          <a:p>
            <a:pPr lvl="2" hangingPunct="1">
              <a:buClr>
                <a:srgbClr val="C00000"/>
              </a:buClr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listopad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Karjala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Cup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 </a:t>
            </a:r>
            <a:r>
              <a:rPr lang="cs-CZ" sz="1600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Tampere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 FIN - 1. místo</a:t>
            </a:r>
          </a:p>
          <a:p>
            <a:pPr lvl="2" hangingPunct="1">
              <a:buClr>
                <a:srgbClr val="C00000"/>
              </a:buClr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prosinec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Swiss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Ice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Hockey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cs-CZ" sz="1600" b="1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Games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v Curychu, SUI - 2. místo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2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874330"/>
            <a:ext cx="8415126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1600" kern="1500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únor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ve Švédsku, </a:t>
            </a:r>
            <a:r>
              <a:rPr lang="cs-CZ" sz="1600" kern="1500" dirty="0" err="1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Ä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ngelholm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(FIN, SWE, CZE, SUI, GER) - 2. místo</a:t>
            </a: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duben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</a:t>
            </a: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pěti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zemí </a:t>
            </a:r>
            <a:r>
              <a:rPr kumimoji="0" lang="cs-CZ" sz="160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na Slovensku, Poprad (FIN, SWE, CZE, SUI, SVK)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- 5.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červenec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Čtyři přátelská utkání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ve Finsku,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Vierumäki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: s FIN 3:1, 4:5; s SUI 1:3, 8:3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srp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ve Švédsku,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Nyköping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(FIN, SWE, CZE, SUI, SVK) - 2.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listopad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Chomutově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(FIN, SWE, CZE, 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SUI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SVK) - 5.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lvl="2" indent="-285750" hangingPunct="1">
              <a:buClr>
                <a:srgbClr val="C00000"/>
              </a:buClr>
              <a:buFont typeface="Wingdings" pitchFamily="2" charset="2"/>
              <a:buChar char="§"/>
              <a:tabLst>
                <a:tab pos="4973638" algn="l"/>
              </a:tabLst>
            </a:pPr>
            <a:r>
              <a:rPr lang="cs-CZ" sz="16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Mistrovství světa v ledním hokeji juniorů 2024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, Göteborg, SWE</a:t>
            </a: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- 3. místo ve skupině B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- výhra s FIN o bronz 8:5 - 3. místo</a:t>
            </a:r>
          </a:p>
        </p:txBody>
      </p:sp>
    </p:spTree>
    <p:extLst>
      <p:ext uri="{BB962C8B-B14F-4D97-AF65-F5344CB8AC3E}">
        <p14:creationId xmlns:p14="http://schemas.microsoft.com/office/powerpoint/2010/main" val="1153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1"/>
          <p:cNvSpPr txBox="1">
            <a:spLocks noGrp="1"/>
          </p:cNvSpPr>
          <p:nvPr>
            <p:ph type="ctrTitle"/>
          </p:nvPr>
        </p:nvSpPr>
        <p:spPr>
          <a:xfrm>
            <a:off x="829815" y="2728709"/>
            <a:ext cx="7929174" cy="13916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94944">
              <a:lnSpc>
                <a:spcPts val="3700"/>
              </a:lnSpc>
              <a:defRPr sz="304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výsledků státní reprezentace</a:t>
            </a:r>
            <a:endParaRPr sz="3200" dirty="0"/>
          </a:p>
        </p:txBody>
      </p:sp>
      <p:sp>
        <p:nvSpPr>
          <p:cNvPr id="334" name="Title 1"/>
          <p:cNvSpPr txBox="1"/>
          <p:nvPr/>
        </p:nvSpPr>
        <p:spPr>
          <a:xfrm>
            <a:off x="704675" y="1559020"/>
            <a:ext cx="4010786" cy="94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5000"/>
              </a:lnSpc>
              <a:defRPr sz="12000" b="1">
                <a:solidFill>
                  <a:srgbClr val="D5112A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234495" y="791232"/>
            <a:ext cx="86750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únor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zemí,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Rauma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FIN (CZE, FIN, SWE, USA) - 4. místo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duben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  <a:tab pos="5549900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Mistrovství světa v ledním hokeji do 18 let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ve Švýcarsku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- 4. místo ve skupině B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  <a:tab pos="5549900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	  - prohra ve čtvrtfinále s USA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  <a:tab pos="5549900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červenec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3 utkání se Švýcarskem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Davos - 5:2, 1:3, 3:0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srpen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3732213" algn="l"/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Hlinka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Gretzky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Cup 2023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Břeclav -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1. místo ve skupině A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732213" algn="l"/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                                                             - prohra s CAN ve finále - 2.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Hämeenlinna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FIN (USA, SWE, FIN, SUI, CZE) - 5.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Zuchwil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SUI (CZE, SUI, FIN, SVK, GER) - 1. místo</a:t>
            </a:r>
          </a:p>
        </p:txBody>
      </p:sp>
    </p:spTree>
    <p:extLst>
      <p:ext uri="{BB962C8B-B14F-4D97-AF65-F5344CB8AC3E}">
        <p14:creationId xmlns:p14="http://schemas.microsoft.com/office/powerpoint/2010/main" val="330956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874330"/>
            <a:ext cx="7958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únor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Romanshorn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SUI (CZE, FIN, SUI, SWE, USA) – 3. místo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duben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 utkání s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Jungadler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Mannheim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Chomutov – 13:2, 1:2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zemí,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Plzeň (SWE, CZE, FIN, SUI, SVK) - 3.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červenec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3 utkání se Švýcarskem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Davos - 2:1, 3:2pp, 4:1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srpen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Chomutov (CZE, USA, SVK, SUI, GER) - 1.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říjen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 utkání s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Red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Bull Salzburg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Salzburg – 1:3, 3:1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2023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World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U17 Hockey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Challenge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Summerside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CAN - 5.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Vierumäki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(FIN, SUI, SVK, SWE) – 1. místo</a:t>
            </a: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126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64437" y="1089456"/>
            <a:ext cx="84151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únor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tří zemí,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Nový Jičín a Kopřivnice (CZE, FIN, SWE) - 3.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duben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 utkání s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Jungadler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Mannheim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Sokolov – 11:1, 8:2</a:t>
            </a: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Tranås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SWE (FIN, SWE, CZE, SVK) - 4.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s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rpen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týmů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Salzburg (CZE bílá, CZE, červená, RBS U16, RBS U17) – 8:3, 7:1, 5:1, 4:3, 7:6, 11:1, 3:7, 6:1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říjen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 utkání s </a:t>
            </a:r>
            <a:r>
              <a:rPr kumimoji="0" lang="cs-CZ" sz="1600" b="1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Red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Bull Salzburg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Salzburg – 6:4, 3:0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2 utkání se SUI a SVK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Kravaře - CZE-SVK 5:1, CZE-SVK 5:4sn, CZE-SUI 2:3sn, CZE-SUI 5:2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Romanshorn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SUI (CZE, SVK, FIN, SUI, GER) - 1. místo</a:t>
            </a:r>
          </a:p>
        </p:txBody>
      </p:sp>
    </p:spTree>
    <p:extLst>
      <p:ext uri="{BB962C8B-B14F-4D97-AF65-F5344CB8AC3E}">
        <p14:creationId xmlns:p14="http://schemas.microsoft.com/office/powerpoint/2010/main" val="383844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1"/>
          <p:cNvSpPr txBox="1">
            <a:spLocks noGrp="1"/>
          </p:cNvSpPr>
          <p:nvPr>
            <p:ph type="ctrTitle"/>
          </p:nvPr>
        </p:nvSpPr>
        <p:spPr>
          <a:xfrm>
            <a:off x="829813" y="2728709"/>
            <a:ext cx="7496039" cy="13916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00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péče o talentovanou mládeže</a:t>
            </a:r>
            <a:endParaRPr sz="3200" dirty="0"/>
          </a:p>
        </p:txBody>
      </p:sp>
      <p:sp>
        <p:nvSpPr>
          <p:cNvPr id="355" name="Title 1"/>
          <p:cNvSpPr txBox="1"/>
          <p:nvPr/>
        </p:nvSpPr>
        <p:spPr>
          <a:xfrm>
            <a:off x="704675" y="1559020"/>
            <a:ext cx="4010786" cy="94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5000"/>
              </a:lnSpc>
              <a:defRPr sz="12000" b="1">
                <a:solidFill>
                  <a:srgbClr val="D5112A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SCM ČH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3579862"/>
            <a:ext cx="619268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0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SCM ČH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467544" y="1194852"/>
            <a:ext cx="6462464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Program SCM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Kritéria pro zřizování SCM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Tréninková a soutěžní činnost, kontrola, evidence a vyhodnocování programu SCM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Finanční podpora</a:t>
            </a: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7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34218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Kritéria pro zřizování SCM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203598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SCM – Akademie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(splnění licenčních podmínek) = 2023-2024   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15 klubů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SCM – A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(účast v ELJ a ELD) = 2023-2024   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2 kluby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SCM - B 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(účast v ELD) = 2023-2024   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3 kluby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Kluby účastnící se EL U15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– bez licence Akademie ČH = 2023-2024   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6 klubů + 2 kluby se statusem SCM B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275606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Celkem návštěvy v klubech SCM ČH.……….………………………………………….. 278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Sledováno TJ…….…………………………………..………………………………..…..234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Sledováno utkání……………….…………………….……………………………….....187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Zorganizované společné schůze klubů SCM ČH.………………………….………..11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5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460" y="1203598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Navštívené tréninkové jednotky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U20……………………………………………………………………………..……………..80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U17………………………………………………………………………………..…………..69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U15…………………………………………………………………………………..………..52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Starší žáci…….……………………………………………………………………………..18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Mladší žáci………………………………………………………………………..…………..8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Přípravka…………………………………………………………………………..………….7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9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Navštívená utkání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---------------------------------------------------------------------------------------------------------------------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U20……………………..58 (42 soutěžních + 16 turnajových nebo přípravných)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U17……………………..57 (36 soutěžních + 21 turnajových nebo přípravných)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U15……………………..56 (26 soutěžních + 30 turnajových nebo přípravných)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Starší žáci………………7  (5 soutěžních + 2 turnajové)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Mladší žáci……………..9  (2 soutěžní + 7 turnajových)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Seznamy státních reprezentantů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631536" y="877125"/>
            <a:ext cx="6462464" cy="3699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za rok 2023 celkem 322 reprezentantů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muži 228, ženy 94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A-tým muži 47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A-tým ženy 32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U20 muži 37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U18 muži 44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U18 ženy 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U17 muži 49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U16 muži </a:t>
            </a: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51</a:t>
            </a: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4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U16 ženy 35</a:t>
            </a:r>
          </a:p>
        </p:txBody>
      </p:sp>
    </p:spTree>
    <p:extLst>
      <p:ext uri="{BB962C8B-B14F-4D97-AF65-F5344CB8AC3E}">
        <p14:creationId xmlns:p14="http://schemas.microsoft.com/office/powerpoint/2010/main" val="211139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Zorganizované schůze Akademií a SCM ČH                                                                   ---------------------------------------------------------------------------------------------------------------------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Prezenční formou……………………………………………………………………………6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1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Formou videohovoru…………………….………………………………………………....5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A8032B-941E-690F-AB5D-CBDAD28F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31590"/>
            <a:ext cx="5797798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79F28F-06F7-F4D1-D32C-FEBA9BE4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6" y="1148899"/>
            <a:ext cx="8363577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7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F2401F-5479-61A5-419F-D9C7A29E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6" y="1059582"/>
            <a:ext cx="83053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4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581F61-5C0D-0BD8-5092-0B6B3126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29" y="920311"/>
            <a:ext cx="6336705" cy="40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7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3C6168-887F-E888-4BC7-973E7679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99" y="1050464"/>
            <a:ext cx="846198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6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C29558-1971-3D63-AE43-32C895C2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8" y="843558"/>
            <a:ext cx="729754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24" y="195486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Rekapitulace z měsíčních hodnocení - shrnutí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032" y="1059582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6E4F5C-9250-B8EF-875B-C76AFE15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19377"/>
            <a:ext cx="7346317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Hodnocení klubů v programu SCM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748" y="1491630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BC60F0-4EC1-75A3-4374-1E9B50F1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5566"/>
            <a:ext cx="5268918" cy="39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6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Hodnocení klubů v programu SCM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748" y="1491630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66414E-15F1-9833-C178-19BC98A7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1275606"/>
            <a:ext cx="824440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Plán účastí a skutečnost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650786" y="1117757"/>
            <a:ext cx="6462464" cy="2201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účast reprezentantů dle pohlaví</a:t>
            </a: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a věkových kategorií je zveřejňována v pozvánkách na webu ČH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některé pozvánky jsou také prezentovány prostřednictvím tiskové konference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1600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 každé pozvánce je také zveřejněn seznam náhradníků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782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Finanční podpora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748" y="1491630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D9454F-6DAD-C39D-F704-3F275347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54" y="1027434"/>
            <a:ext cx="6192688" cy="38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6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SpS ČH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3579862"/>
            <a:ext cx="619268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192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955425"/>
            <a:ext cx="8480512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lang="cs-CZ" sz="2000" dirty="0">
              <a:solidFill>
                <a:srgbClr val="002060"/>
              </a:solidFill>
              <a:latin typeface="Nudista"/>
              <a:sym typeface="Nudista"/>
            </a:endParaRPr>
          </a:p>
          <a:p>
            <a:pPr marL="180975">
              <a:spcAft>
                <a:spcPts val="600"/>
              </a:spcAft>
              <a:buSzPct val="100000"/>
              <a:tabLst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Organizace 	- 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Vedení projektu, Sportovní oddělení ČH, Metodik ČH</a:t>
            </a:r>
          </a:p>
          <a:p>
            <a:pPr marL="180975">
              <a:spcAft>
                <a:spcPts val="600"/>
              </a:spcAft>
              <a:buSzPct val="100000"/>
              <a:tabLst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	- Trenéři SpS, vedení klubů</a:t>
            </a:r>
          </a:p>
          <a:p>
            <a:pPr marL="180975">
              <a:spcAft>
                <a:spcPts val="600"/>
              </a:spcAft>
              <a:buSzPct val="100000"/>
              <a:tabLst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lang="cs-CZ" sz="2000" dirty="0">
              <a:solidFill>
                <a:srgbClr val="002060"/>
              </a:solidFill>
              <a:latin typeface="Nudista"/>
              <a:sym typeface="Nudista"/>
            </a:endParaRPr>
          </a:p>
          <a:p>
            <a:pPr marL="180975">
              <a:spcAft>
                <a:spcPts val="600"/>
              </a:spcAft>
              <a:buSzPct val="100000"/>
              <a:tabLst>
                <a:tab pos="1104900" algn="l"/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Členění 	- Projekt Trenér žáků ČH - širší </a:t>
            </a:r>
            <a:r>
              <a:rPr lang="cs-CZ" sz="2000" dirty="0" err="1">
                <a:solidFill>
                  <a:srgbClr val="002060"/>
                </a:solidFill>
                <a:latin typeface="Nudista"/>
                <a:sym typeface="Nudista"/>
              </a:rPr>
              <a:t>povinosti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, odměna do 35.000,-/</a:t>
            </a:r>
            <a:r>
              <a:rPr lang="cs-CZ" sz="2000" dirty="0" err="1">
                <a:solidFill>
                  <a:srgbClr val="002060"/>
                </a:solidFill>
                <a:latin typeface="Nudista"/>
                <a:sym typeface="Nudista"/>
              </a:rPr>
              <a:t>měs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.</a:t>
            </a:r>
          </a:p>
          <a:p>
            <a:pPr marL="180975">
              <a:spcAft>
                <a:spcPts val="600"/>
              </a:spcAft>
              <a:buSzPct val="100000"/>
              <a:tabLst>
                <a:tab pos="1104900" algn="l"/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				131 klubů</a:t>
            </a:r>
          </a:p>
          <a:p>
            <a:pPr marL="180975">
              <a:spcAft>
                <a:spcPts val="600"/>
              </a:spcAft>
              <a:buSzPct val="100000"/>
              <a:tabLst>
                <a:tab pos="1019175" algn="l"/>
                <a:tab pos="1104900" algn="l"/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		- Kluby SpS - 2.600,-/za každé žákovské družstvo v soutěži/</a:t>
            </a:r>
            <a:r>
              <a:rPr lang="cs-CZ" sz="2000" dirty="0" err="1">
                <a:solidFill>
                  <a:srgbClr val="002060"/>
                </a:solidFill>
                <a:latin typeface="Nudista"/>
                <a:sym typeface="Nudista"/>
              </a:rPr>
              <a:t>měs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.</a:t>
            </a:r>
          </a:p>
          <a:p>
            <a:pPr marL="180975">
              <a:spcAft>
                <a:spcPts val="600"/>
              </a:spcAft>
              <a:buSzPct val="100000"/>
              <a:tabLst>
                <a:tab pos="1019175" algn="l"/>
                <a:tab pos="1104900" algn="l"/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					21 klubů</a:t>
            </a:r>
          </a:p>
          <a:p>
            <a:pPr marL="180975">
              <a:spcAft>
                <a:spcPts val="600"/>
              </a:spcAft>
              <a:buSzPct val="100000"/>
              <a:tabLst>
                <a:tab pos="1104900" algn="l"/>
                <a:tab pos="1462088" algn="l"/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	- Kluby mimo projekt - nemají žákovské mužstvo, nejsou v projektu TŽ</a:t>
            </a: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52" name="Title 1"/>
          <p:cNvSpPr txBox="1"/>
          <p:nvPr/>
        </p:nvSpPr>
        <p:spPr>
          <a:xfrm>
            <a:off x="331744" y="495685"/>
            <a:ext cx="724891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Struktura SpS - organizace a členění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Nudista"/>
            </a:endParaRPr>
          </a:p>
        </p:txBody>
      </p:sp>
    </p:spTree>
    <p:extLst>
      <p:ext uri="{BB962C8B-B14F-4D97-AF65-F5344CB8AC3E}">
        <p14:creationId xmlns:p14="http://schemas.microsoft.com/office/powerpoint/2010/main" val="163496693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55114-6FB2-2884-5127-E908688A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>
            <a:extLst>
              <a:ext uri="{FF2B5EF4-FFF2-40B4-BE49-F238E27FC236}">
                <a16:creationId xmlns:a16="http://schemas.microsoft.com/office/drawing/2014/main" id="{D1267644-65B5-D1E0-A913-677951878A0C}"/>
              </a:ext>
            </a:extLst>
          </p:cNvPr>
          <p:cNvSpPr txBox="1"/>
          <p:nvPr/>
        </p:nvSpPr>
        <p:spPr>
          <a:xfrm>
            <a:off x="331744" y="955425"/>
            <a:ext cx="8215489" cy="411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hráči do 14 let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 kategorie přípravka a žáci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soutěže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: </a:t>
            </a: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Soutěže 2. tříd - U8</a:t>
            </a: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dirty="0">
                <a:solidFill>
                  <a:srgbClr val="001E6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Soutěže 3. tříd - U9</a:t>
            </a: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Soutěže 4. tříd - U10</a:t>
            </a: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 mladších žáků „B“  SPS U11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 mladších žáků „A“  SPS U12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 starších žáků „B“  	SPS U13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cs-CZ" sz="1800" dirty="0">
                <a:solidFill>
                  <a:srgbClr val="001E6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 starších žáků „A“ 	SPS U14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38" name="TextovéPole 41">
            <a:extLst>
              <a:ext uri="{FF2B5EF4-FFF2-40B4-BE49-F238E27FC236}">
                <a16:creationId xmlns:a16="http://schemas.microsoft.com/office/drawing/2014/main" id="{D1603819-6C97-8DF6-813C-78BEF219C739}"/>
              </a:ext>
            </a:extLst>
          </p:cNvPr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52" name="Title 1">
            <a:extLst>
              <a:ext uri="{FF2B5EF4-FFF2-40B4-BE49-F238E27FC236}">
                <a16:creationId xmlns:a16="http://schemas.microsoft.com/office/drawing/2014/main" id="{7E60FA8F-9FBF-CB70-8B83-B6BA6886C8C4}"/>
              </a:ext>
            </a:extLst>
          </p:cNvPr>
          <p:cNvSpPr txBox="1"/>
          <p:nvPr/>
        </p:nvSpPr>
        <p:spPr>
          <a:xfrm>
            <a:off x="331744" y="495685"/>
            <a:ext cx="724891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Věkové kategorie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Nudista"/>
            </a:endParaRPr>
          </a:p>
        </p:txBody>
      </p:sp>
    </p:spTree>
    <p:extLst>
      <p:ext uri="{BB962C8B-B14F-4D97-AF65-F5344CB8AC3E}">
        <p14:creationId xmlns:p14="http://schemas.microsoft.com/office/powerpoint/2010/main" val="32905458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725555"/>
            <a:ext cx="8215489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v trenérském systému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Coach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Manager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měsíční frekvence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1572 reportů za rok 2023 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Témata: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 zaměření tréninkového procesu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 projev mužstev v zápasech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tré</a:t>
            </a:r>
            <a:r>
              <a:rPr lang="cs-CZ" sz="2000" dirty="0" err="1">
                <a:solidFill>
                  <a:srgbClr val="002060"/>
                </a:solidFill>
                <a:latin typeface="Nudista"/>
                <a:sym typeface="Nudista"/>
              </a:rPr>
              <a:t>nink</a:t>
            </a: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 na suchu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 náborové aktivity</a:t>
            </a:r>
          </a:p>
          <a:p>
            <a:pPr marL="180975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>
                <a:tab pos="2616200" algn="l"/>
              </a:tabLst>
              <a:defRPr sz="1400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lang="cs-CZ" sz="2000" dirty="0">
                <a:solidFill>
                  <a:srgbClr val="002060"/>
                </a:solidFill>
                <a:latin typeface="Nudista"/>
                <a:sym typeface="Nudista"/>
              </a:rPr>
              <a:t> pořádání turnajů a seminářů pro rodiče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52" name="Title 1"/>
          <p:cNvSpPr txBox="1"/>
          <p:nvPr/>
        </p:nvSpPr>
        <p:spPr>
          <a:xfrm>
            <a:off x="331744" y="495685"/>
            <a:ext cx="724891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kern="12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Reporty činnosti trenérů SpS</a:t>
            </a:r>
            <a:endParaRPr kern="12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88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772" y="179817"/>
            <a:ext cx="7340352" cy="759940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Plošné testování starších žáků (roč. 2010, 2011)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748" y="1491630"/>
            <a:ext cx="82217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CFE36F-D6D9-97AD-3883-615C6089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00" y="808873"/>
            <a:ext cx="7151914" cy="41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1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1"/>
          <p:cNvSpPr txBox="1">
            <a:spLocks noGrp="1"/>
          </p:cNvSpPr>
          <p:nvPr>
            <p:ph type="ctrTitle"/>
          </p:nvPr>
        </p:nvSpPr>
        <p:spPr>
          <a:xfrm>
            <a:off x="829814" y="2728709"/>
            <a:ext cx="7265032" cy="13916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00"/>
              </a:lnSpc>
              <a:defRPr sz="400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významné sportovní akce – České hokejové hry 2023</a:t>
            </a:r>
            <a:endParaRPr sz="3200" dirty="0"/>
          </a:p>
        </p:txBody>
      </p:sp>
      <p:sp>
        <p:nvSpPr>
          <p:cNvPr id="380" name="Title 1"/>
          <p:cNvSpPr txBox="1"/>
          <p:nvPr/>
        </p:nvSpPr>
        <p:spPr>
          <a:xfrm>
            <a:off x="714301" y="1559020"/>
            <a:ext cx="4010786" cy="94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5000"/>
              </a:lnSpc>
              <a:defRPr sz="12000" b="1">
                <a:solidFill>
                  <a:srgbClr val="D5112A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0" b="1" i="0" u="none" strike="noStrike" kern="0" cap="none" spc="0" normalizeH="0" baseline="0" noProof="0">
                <a:ln>
                  <a:noFill/>
                </a:ln>
                <a:solidFill>
                  <a:srgbClr val="D5112A"/>
                </a:solidFill>
                <a:effectLst/>
                <a:uLnTx/>
                <a:uFillTx/>
                <a:latin typeface="Nudista"/>
                <a:sym typeface="Nudista"/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1537842"/>
            <a:ext cx="821548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ČESKÉ HOKEJOVÉ HRY 2023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4.5.2023 – 7.5.2023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Vrcholová sportovní úroveň - kategorie dospělých</a:t>
            </a: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Údaje o VSA</a:t>
            </a:r>
          </a:p>
        </p:txBody>
      </p:sp>
    </p:spTree>
    <p:extLst>
      <p:ext uri="{BB962C8B-B14F-4D97-AF65-F5344CB8AC3E}">
        <p14:creationId xmlns:p14="http://schemas.microsoft.com/office/powerpoint/2010/main" val="209734375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1537842"/>
            <a:ext cx="8215489" cy="232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Počet sportovců: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Z Česka – 32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Ze zahraničí – 82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Celkový počet sportovců - 114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Údaje o sportovní účasti</a:t>
            </a:r>
          </a:p>
        </p:txBody>
      </p:sp>
    </p:spTree>
    <p:extLst>
      <p:ext uri="{BB962C8B-B14F-4D97-AF65-F5344CB8AC3E}">
        <p14:creationId xmlns:p14="http://schemas.microsoft.com/office/powerpoint/2010/main" val="218434973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725555"/>
            <a:ext cx="8215489" cy="374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685800" marR="0" lvl="0" indent="0" algn="l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449580" marR="0" lvl="0" indent="44958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Výsledková listina turnaje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marL="898525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Švédsko – Švýcarsko 	3:0</a:t>
            </a:r>
          </a:p>
          <a:p>
            <a:pPr marL="449263" marR="0" lvl="0" indent="449263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Finsko – Česko	3:2 pp  </a:t>
            </a:r>
          </a:p>
          <a:p>
            <a:pPr marL="449263" marR="0" lvl="0" indent="449263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Švýcarsko – Finsko	2:1</a:t>
            </a:r>
          </a:p>
          <a:p>
            <a:pPr marL="449263" marR="0" lvl="0" indent="449263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Česko – Švédsko	4:3</a:t>
            </a:r>
          </a:p>
          <a:p>
            <a:pPr marL="449263" marR="0" lvl="0" indent="449263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Švédsko – Finsko	4:3 pp</a:t>
            </a:r>
          </a:p>
          <a:p>
            <a:pPr marL="449263" marR="0" lvl="0" indent="449263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</a:tabLst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Česko – Švýcarsko	2:3</a:t>
            </a:r>
          </a:p>
          <a:p>
            <a:pPr marL="449580" marR="0" lvl="0" indent="44958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marL="449580" marR="0" lvl="0" indent="44958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Konečné pořadí: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marL="941388" marR="0" lvl="2" indent="17462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BF8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ŠVÝCARSKO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941388" marR="0" lvl="0" indent="17462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ŠVÉDSKO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941388" marR="0" lvl="0" indent="17462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ČESKO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941388" marR="0" lvl="0" indent="174625" algn="just" defTabSz="914400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FINSKO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Zhodnocení české účasti</a:t>
            </a:r>
          </a:p>
        </p:txBody>
      </p:sp>
    </p:spTree>
    <p:extLst>
      <p:ext uri="{BB962C8B-B14F-4D97-AF65-F5344CB8AC3E}">
        <p14:creationId xmlns:p14="http://schemas.microsoft.com/office/powerpoint/2010/main" val="24981598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/>
          <p:cNvSpPr txBox="1">
            <a:spLocks noGrp="1"/>
          </p:cNvSpPr>
          <p:nvPr>
            <p:ph type="ctrTitle"/>
          </p:nvPr>
        </p:nvSpPr>
        <p:spPr>
          <a:xfrm>
            <a:off x="394636" y="1722922"/>
            <a:ext cx="8354728" cy="2252312"/>
          </a:xfrm>
          <a:prstGeom prst="rect">
            <a:avLst/>
          </a:prstGeom>
        </p:spPr>
        <p:txBody>
          <a:bodyPr>
            <a:normAutofit/>
          </a:bodyPr>
          <a:lstStyle>
            <a:lvl1pPr defTabSz="621791">
              <a:defRPr sz="600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Zpráva o výsledcích za rok 2023 </a:t>
            </a:r>
            <a:br>
              <a:rPr lang="cs-CZ" sz="3200" dirty="0"/>
            </a:br>
            <a:r>
              <a:rPr lang="cs-CZ" sz="3200" dirty="0"/>
              <a:t>ŽENY HOKEJ</a:t>
            </a:r>
            <a:endParaRPr lang="cs-CZ" sz="3600" dirty="0"/>
          </a:p>
        </p:txBody>
      </p:sp>
      <p:sp>
        <p:nvSpPr>
          <p:cNvPr id="331" name="Title 1"/>
          <p:cNvSpPr txBox="1"/>
          <p:nvPr/>
        </p:nvSpPr>
        <p:spPr>
          <a:xfrm>
            <a:off x="1521375" y="4379592"/>
            <a:ext cx="61012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i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dista"/>
                <a:sym typeface="Nudista"/>
              </a:rPr>
              <a:t>Praha, 14.2.2023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1172082"/>
            <a:ext cx="8215489" cy="3340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Winning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Group Arena, Brno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04.05.2023		Švédsko – Švýcarsko	3 000 návštěvník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04.05.2023		Finsko – Česko		8 342 návštěvníků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06.05.2023		Švýcarsko – Finsko		4 192 návštěvníků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06.05.2023		Česko – Švédsko		8 848 návštěvníků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07.05.2023		Švédsko – Finsko		3 571 návštěvníků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07.05.2023		Česko – Švýcarsko		5 720 návštěvníků</a:t>
            </a:r>
          </a:p>
          <a:p>
            <a:pPr marL="0" marR="0" lvl="0" indent="22860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CELKEM				33 673 návštěvníků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Návštěvnost VSA</a:t>
            </a:r>
          </a:p>
        </p:txBody>
      </p:sp>
    </p:spTree>
    <p:extLst>
      <p:ext uri="{BB962C8B-B14F-4D97-AF65-F5344CB8AC3E}">
        <p14:creationId xmlns:p14="http://schemas.microsoft.com/office/powerpoint/2010/main" val="80205382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31744" y="1281945"/>
            <a:ext cx="8215489" cy="345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Akce byla spolufinancována vlastními zdroji ČSLH. Další náklady organizace, náklady na propagaci, marketing a náklady na divácké zázemí, byly realizovány spolupořadatelem VSA – 100% dceřinou společností PRO - HOCKEY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Cz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., s.r.o. </a:t>
            </a:r>
          </a:p>
          <a:p>
            <a:pPr marL="0" marR="0" lvl="0" indent="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Náklady ČSLH na organizaci České hokejové hry 2023 činily celkem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7.355.tis ,- Kč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, celková dotace na tento projekt od NSA činila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4.355.tis,- Kč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  </a:t>
            </a:r>
          </a:p>
          <a:p>
            <a:pPr marL="0" marR="0" lvl="0" indent="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Nejvíce prostředků bylo vynaloženo na kapitolu služby. Konkrétně se jednalo zejména o náklady na: Ubytování, stravování, regeneraci, zdravotní zabezpečení, technický servis, pořadatelskou službu, ostrahu a ostatní služby. Dále pak náklady na pronájem prostor a zařízení sportoviště včetně souvisejících služeb. </a:t>
            </a: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Přehled skutečných celkových nákladů VSA</a:t>
            </a:r>
          </a:p>
        </p:txBody>
      </p:sp>
    </p:spTree>
    <p:extLst>
      <p:ext uri="{BB962C8B-B14F-4D97-AF65-F5344CB8AC3E}">
        <p14:creationId xmlns:p14="http://schemas.microsoft.com/office/powerpoint/2010/main" val="39165683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79869" y="1537842"/>
            <a:ext cx="8215489" cy="260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udista"/>
              </a:rPr>
              <a:t>Česká televize poskytla následující statistiku sledovanosti Českých hokejových her 2023: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</a:p>
        </p:txBody>
      </p:sp>
      <p:pic>
        <p:nvPicPr>
          <p:cNvPr id="5" name="Obrázek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93FF90D8-70BF-BD88-8ED6-5953F6101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" y="2253729"/>
            <a:ext cx="9009294" cy="14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38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79869" y="1537842"/>
            <a:ext cx="821548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</a:p>
        </p:txBody>
      </p:sp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83312DED-CD26-5EB7-C3B3-36C965A7B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4" y="1281945"/>
            <a:ext cx="7772400" cy="32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240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ovéPole 4"/>
          <p:cNvSpPr txBox="1"/>
          <p:nvPr/>
        </p:nvSpPr>
        <p:spPr>
          <a:xfrm>
            <a:off x="379869" y="1537842"/>
            <a:ext cx="821548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udista"/>
            </a:endParaRPr>
          </a:p>
        </p:txBody>
      </p:sp>
      <p:sp>
        <p:nvSpPr>
          <p:cNvPr id="338" name="TextovéPole 41"/>
          <p:cNvSpPr txBox="1"/>
          <p:nvPr/>
        </p:nvSpPr>
        <p:spPr>
          <a:xfrm>
            <a:off x="57391" y="3584556"/>
            <a:ext cx="15244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7798-929A-689A-9899-D6D75CA36EC2}"/>
              </a:ext>
            </a:extLst>
          </p:cNvPr>
          <p:cNvSpPr txBox="1"/>
          <p:nvPr/>
        </p:nvSpPr>
        <p:spPr>
          <a:xfrm>
            <a:off x="331744" y="494723"/>
            <a:ext cx="724891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400" b="1">
                <a:solidFill>
                  <a:srgbClr val="C00000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</a:p>
        </p:txBody>
      </p:sp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B294B86A-6053-3A23-C39C-009C6125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4" y="1357620"/>
            <a:ext cx="7772400" cy="29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502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2464175"/>
            <a:ext cx="7342584" cy="1656183"/>
          </a:xfrm>
        </p:spPr>
        <p:txBody>
          <a:bodyPr>
            <a:noAutofit/>
          </a:bodyPr>
          <a:lstStyle/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dista"/>
                <a:cs typeface="Arial"/>
                <a:sym typeface="Arial"/>
              </a:rPr>
              <a:t>Vyhodnocení významné sportovní akce – </a:t>
            </a:r>
            <a:b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dista"/>
                <a:cs typeface="Arial"/>
                <a:sym typeface="Arial"/>
              </a:rPr>
            </a:b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dista"/>
                <a:cs typeface="Arial"/>
                <a:sym typeface="Arial"/>
              </a:rPr>
              <a:t>IIHF MS 2024</a:t>
            </a:r>
            <a:endParaRPr lang="cs-CZ" sz="4500" b="1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910" y="1707654"/>
            <a:ext cx="41022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0" b="1" i="0" u="none" strike="noStrike" kern="1200" cap="none" spc="0" normalizeH="0" baseline="0" noProof="0" dirty="0">
                <a:ln>
                  <a:noFill/>
                </a:ln>
                <a:solidFill>
                  <a:srgbClr val="D5112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120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7A0BC-D2EB-7AF8-03AA-C1E6C790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Údaje o VSA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B71A22-E32C-DD06-68DF-65C698569E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9158" y="1666405"/>
            <a:ext cx="7779912" cy="283476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IIHF MS 2024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10. 5. – 26. 5. 2024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lang="cs-CZ" sz="2000" dirty="0">
              <a:solidFill>
                <a:srgbClr val="002060"/>
              </a:solidFill>
              <a:latin typeface="Nudista"/>
              <a:sym typeface="Nudista"/>
            </a:endParaRPr>
          </a:p>
          <a:p>
            <a:pPr marL="0" indent="0" defTabSz="914400" hangingPunct="0">
              <a:spcBef>
                <a:spcPts val="0"/>
              </a:spcBef>
              <a:spcAft>
                <a:spcPts val="600"/>
              </a:spcAft>
              <a:buSz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Mistrovství světa v ledním hokeji můžu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95751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85D96-0012-0783-E7B9-5D782B4D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Údaje o sportovní účasti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9196AC-4F6E-700B-85E6-382C6CC2581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00112"/>
            <a:ext cx="7708006" cy="3259764"/>
          </a:xfrm>
        </p:spPr>
        <p:txBody>
          <a:bodyPr/>
          <a:lstStyle/>
          <a:p>
            <a:pPr marL="407203" indent="0">
              <a:lnSpc>
                <a:spcPct val="107000"/>
              </a:lnSpc>
              <a:buNone/>
            </a:pPr>
            <a:endParaRPr lang="cs-CZ" sz="1800" dirty="0"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Počet sportovců: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Z Česka: 25 – 30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dista"/>
              <a:sym typeface="Nudist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048000" algn="l"/>
              </a:tabLst>
              <a:defRPr sz="1400" b="1">
                <a:solidFill>
                  <a:srgbClr val="002060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dista"/>
                <a:sym typeface="Nudista"/>
              </a:rPr>
              <a:t>Ze zahraničí: 375 - 400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0082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7944C-6956-7C83-6FB2-A5F05673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r>
              <a:rPr kumimoji="0" 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Návštěvnost VSA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CF6062-6B4F-D34C-7E56-B896D61192D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199" y="1577662"/>
            <a:ext cx="7192851" cy="3013656"/>
          </a:xfrm>
        </p:spPr>
        <p:txBody>
          <a:bodyPr/>
          <a:lstStyle/>
          <a:p>
            <a:pPr marL="407203" indent="0">
              <a:lnSpc>
                <a:spcPct val="107000"/>
              </a:lnSpc>
              <a:buNone/>
            </a:pP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Celkový počet diváků: rok 2015 – 741 680 diváků</a:t>
            </a:r>
          </a:p>
          <a:p>
            <a:pPr marL="407203" indent="0">
              <a:lnSpc>
                <a:spcPct val="107000"/>
              </a:lnSpc>
              <a:buNone/>
            </a:pP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0103" indent="-342900">
              <a:lnSpc>
                <a:spcPct val="107000"/>
              </a:lnSpc>
            </a:pP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z toho celkový počet diváků z Česka: odhad 350 – 400 tisíc</a:t>
            </a:r>
          </a:p>
          <a:p>
            <a:pPr marL="407203" indent="0">
              <a:lnSpc>
                <a:spcPct val="107000"/>
              </a:lnSpc>
              <a:buNone/>
            </a:pP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0103" indent="-342900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z toho celkový počet diváků ze zahraničí : 350 -400 tisíc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59568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78F1F-F36B-F27B-F789-2914243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56B7C-4D47-7724-2556-49447E2628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063231"/>
            <a:ext cx="8345510" cy="36439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TELEVIZNÍ POKRYTÍ AKCE</a:t>
            </a:r>
            <a:endParaRPr lang="cs-CZ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Cca 18 televizních stanic přímo na místě v Praze a Ostravě (s různě velkými produkcemi resp. ENG štáby)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dirty="0">
                <a:solidFill>
                  <a:srgbClr val="002060"/>
                </a:solidFill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okrytí cca ve 160 zemích světa 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dirty="0">
                <a:solidFill>
                  <a:srgbClr val="002060"/>
                </a:solidFill>
                <a:effectLst/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Předpokládaná sledovanost: 180 milionů diváků  (odhad na základě zkušeností z minulých MS - 2022 cumulative live audience (global): 183 milion, 2023 cumulative live audience (global): 174 milion)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Předpokládaná celková TV audience, tzn nejenom přímé přenosy, ale i záznamy, opakování atd: 1,3 miliardy diváků (odhad na základě veřejně dostupných informací z minulých MS)</a:t>
            </a:r>
            <a:endParaRPr lang="cs-CZ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327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1"/>
          <p:cNvSpPr txBox="1">
            <a:spLocks noGrp="1"/>
          </p:cNvSpPr>
          <p:nvPr>
            <p:ph type="ctrTitle"/>
          </p:nvPr>
        </p:nvSpPr>
        <p:spPr>
          <a:xfrm>
            <a:off x="829815" y="2728709"/>
            <a:ext cx="7929174" cy="13916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94944">
              <a:lnSpc>
                <a:spcPts val="3700"/>
              </a:lnSpc>
              <a:defRPr sz="3040" b="1">
                <a:solidFill>
                  <a:srgbClr val="FFFFFF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r>
              <a:rPr lang="cs-CZ" sz="3200" dirty="0"/>
              <a:t>Vyhodnocení výsledků státní reprezentace</a:t>
            </a:r>
            <a:endParaRPr sz="3200" dirty="0"/>
          </a:p>
        </p:txBody>
      </p:sp>
      <p:sp>
        <p:nvSpPr>
          <p:cNvPr id="334" name="Title 1"/>
          <p:cNvSpPr txBox="1"/>
          <p:nvPr/>
        </p:nvSpPr>
        <p:spPr>
          <a:xfrm>
            <a:off x="704675" y="1544237"/>
            <a:ext cx="4010786" cy="9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5000"/>
              </a:lnSpc>
              <a:defRPr sz="12000" b="1">
                <a:solidFill>
                  <a:srgbClr val="D5112A"/>
                </a:solidFill>
                <a:latin typeface="Nudista"/>
                <a:ea typeface="Nudista"/>
                <a:cs typeface="Nudista"/>
                <a:sym typeface="Nudist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0" b="1" i="0" u="none" strike="noStrike" kern="0" cap="none" spc="0" normalizeH="0" baseline="0" noProof="0" dirty="0">
              <a:ln>
                <a:noFill/>
              </a:ln>
              <a:solidFill>
                <a:srgbClr val="D5112A"/>
              </a:solidFill>
              <a:effectLst/>
              <a:uLnTx/>
              <a:uFillTx/>
              <a:latin typeface="Nudista"/>
              <a:sym typeface="Nudista"/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68D74-1BFA-322F-FC12-22622FBE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r>
              <a:rPr kumimoji="0" lang="cs-CZ" sz="31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b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3DAFA0-05C0-0DBA-4223-326DFD67D9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199" y="900112"/>
            <a:ext cx="8017099" cy="39037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POKRYTÍ PŘÍPRAV</a:t>
            </a:r>
            <a:r>
              <a:rPr lang="cs-CZ" sz="3200" dirty="0">
                <a:solidFill>
                  <a:srgbClr val="002060"/>
                </a:solidFill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3200" b="1" dirty="0">
                <a:solidFill>
                  <a:srgbClr val="002060"/>
                </a:solidFill>
                <a:latin typeface="Nudista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sz="3200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skutečněné mediální akce (duben 2023 - leden 2024)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k představení loga a identity (duben 2023) - zásah 4,6 milionů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rozdělení týmů do skupin, představení soutěže o vstupenky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- oznámení cen vstupenek, herní plán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- maskoti, připomenutí </a:t>
            </a:r>
            <a:r>
              <a:rPr lang="cs-CZ" sz="32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ticketingu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- Ostrava dějištěm skupiny B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</a:t>
            </a:r>
            <a:r>
              <a:rPr lang="cs-CZ" sz="32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ticketing</a:t>
            </a: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, VIP, aktuální stav příprav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aktuální stav příprav v Ostravě, sportovní stránka skupiny B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32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- 100 dnů do MS</a:t>
            </a:r>
            <a:endParaRPr lang="cs-CZ" sz="32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3519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52AAA-D8F4-0E03-0FB2-446FB5D4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1E6002-90EB-9B4B-671D-81CFFEF1C2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199" y="900112"/>
            <a:ext cx="8416345" cy="41226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Plánované mediální akce (únor - květen 2024)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IT/akreditace/</a:t>
            </a:r>
            <a:r>
              <a:rPr lang="cs-CZ" sz="64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 - 19. února</a:t>
            </a:r>
            <a:endParaRPr lang="cs-CZ" sz="6400" dirty="0">
              <a:solidFill>
                <a:srgbClr val="002060"/>
              </a:solidFill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media, marketing, produkce, sport - 6. března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- představení medailí - od 18. března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představení lokomotivy a spolupráce s ČD - od 26. března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</a:t>
            </a:r>
            <a:r>
              <a:rPr lang="cs-CZ" sz="64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fanzóna</a:t>
            </a: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 v Ostravě, aktuální stav příprav - od 26. března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se zástupci IZS, policie, a zástupců municipalit v Praze - duben 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se zástupci IZS, policie, a zástupců municipalit v Ostravě - duben 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- doprava, omezení, a další důležité informace pro fanoušky v Praze - pol. Dubna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64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Mediální brífink (snídaně s novináři) - doprava, omezení, a další důležité informace pro fanoušky v Ostravě - pol. Dubna</a:t>
            </a:r>
            <a:endParaRPr lang="cs-CZ" sz="64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1214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972F6-1DD7-637A-C8F6-93AA2EA2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D948D5-CFA0-3A3D-73F4-394E09A74C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9927" y="1197735"/>
            <a:ext cx="8029977" cy="3739786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16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TK - týden do akce</a:t>
            </a:r>
            <a:endParaRPr lang="cs-CZ" sz="16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16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Prohlídka haly před startem akce v Praze</a:t>
            </a:r>
            <a:endParaRPr lang="cs-CZ" sz="16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16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Prohlídka haly před startem akce v Ostravě</a:t>
            </a:r>
            <a:endParaRPr lang="cs-CZ" sz="16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16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+ operativně zařazované brífinky dle potřeby</a:t>
            </a:r>
            <a:endParaRPr lang="cs-CZ" sz="16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21253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927E7-F8B7-A13B-5614-8C47156B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E0424F-8230-0B9D-5BCB-47D9B7097C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199" y="900112"/>
            <a:ext cx="7463307" cy="38650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Tiskové zprávy a informace</a:t>
            </a: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osud publikováno celkem 15 TZ (dle témat brífinků nebo směrem k </a:t>
            </a:r>
            <a:r>
              <a:rPr lang="cs-CZ" sz="20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ticketingu</a:t>
            </a: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25761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41657-FDE5-5059-A99A-81FBEAC4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Nudista"/>
              </a:rPr>
              <a:t>Zpráva o mediálních výstupech/pokrytí VSA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CC74E-BC8B-9011-02FD-B1FFE5DBD7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199" y="900112"/>
            <a:ext cx="8358389" cy="40374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SOCIÁLNÍ SÍTĚ</a:t>
            </a: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IIHF zaznamenala na sociálních sítích v průběhu MS 2023 (</a:t>
            </a:r>
            <a:r>
              <a:rPr lang="cs-CZ" sz="2000" dirty="0" err="1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Tampere</a:t>
            </a:r>
            <a:r>
              <a:rPr lang="cs-CZ" sz="2000" dirty="0">
                <a:solidFill>
                  <a:srgbClr val="002060"/>
                </a:solidFill>
                <a:effectLst/>
                <a:latin typeface="Nudista"/>
                <a:ea typeface="Times New Roman" panose="02020603050405020304" pitchFamily="18" charset="0"/>
                <a:cs typeface="Times New Roman" panose="02020603050405020304" pitchFamily="18" charset="0"/>
              </a:rPr>
              <a:t>, Riga) celkem 187 milionů zobrazení příspěvků. Předpoklad pro MS 2024 je opětovný nárůst.</a:t>
            </a:r>
            <a:endParaRPr lang="cs-CZ" sz="2000" dirty="0">
              <a:solidFill>
                <a:srgbClr val="002060"/>
              </a:solidFill>
              <a:effectLst/>
              <a:latin typeface="Nudist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300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8C413-8E88-5DE9-83C8-A4E7939E1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itle 1">
            <a:extLst>
              <a:ext uri="{FF2B5EF4-FFF2-40B4-BE49-F238E27FC236}">
                <a16:creationId xmlns:a16="http://schemas.microsoft.com/office/drawing/2014/main" id="{5C4DEA8C-BBB7-CB61-E0F8-DBCCD616E57C}"/>
              </a:ext>
            </a:extLst>
          </p:cNvPr>
          <p:cNvSpPr txBox="1"/>
          <p:nvPr/>
        </p:nvSpPr>
        <p:spPr>
          <a:xfrm>
            <a:off x="0" y="1611630"/>
            <a:ext cx="9144000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rgbClr val="001E62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sz="60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Nudista"/>
                <a:sym typeface="Nudista"/>
              </a:rPr>
              <a:t>DĚKUJEME ZA</a:t>
            </a: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rgbClr val="001E62"/>
                </a:solidFill>
                <a:latin typeface="Nudista"/>
                <a:ea typeface="Nudista"/>
                <a:cs typeface="Nudista"/>
                <a:sym typeface="Nudista"/>
              </a:defRPr>
            </a:pPr>
            <a:r>
              <a:rPr kumimoji="0" sz="6000" b="1" i="0" u="none" strike="noStrike" kern="0" cap="none" spc="0" normalizeH="0" baseline="0" noProof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Nudista"/>
                <a:sym typeface="Nudista"/>
              </a:rPr>
              <a:t>POZORNOST</a:t>
            </a:r>
          </a:p>
        </p:txBody>
      </p:sp>
    </p:spTree>
    <p:extLst>
      <p:ext uri="{BB962C8B-B14F-4D97-AF65-F5344CB8AC3E}">
        <p14:creationId xmlns:p14="http://schemas.microsoft.com/office/powerpoint/2010/main" val="13480732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124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Seznamy státních reprezentantek 117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847BF3-0225-CD3E-CDF9-D3069EF06849}"/>
              </a:ext>
            </a:extLst>
          </p:cNvPr>
          <p:cNvSpPr txBox="1"/>
          <p:nvPr/>
        </p:nvSpPr>
        <p:spPr>
          <a:xfrm>
            <a:off x="631536" y="877125"/>
            <a:ext cx="6462464" cy="268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za rok 2023 celkem reprezentantek - 117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A-tým ženy - 32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U18 ženy - 27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U16 ženy - 35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Univerzitní tým ženy - 23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4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Projekt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Future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cs-CZ" sz="14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Olympians</a:t>
            </a:r>
            <a:r>
              <a:rPr kumimoji="0" lang="cs-CZ" sz="14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U10, U15 a U19 – 387 </a:t>
            </a:r>
          </a:p>
        </p:txBody>
      </p:sp>
    </p:spTree>
    <p:extLst>
      <p:ext uri="{BB962C8B-B14F-4D97-AF65-F5344CB8AC3E}">
        <p14:creationId xmlns:p14="http://schemas.microsoft.com/office/powerpoint/2010/main" val="318265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A-tým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966793"/>
            <a:ext cx="8415126" cy="392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únor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 Německu (FIN, CZE, SWE, SUI, GER) - 2.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duben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Mistrovství světa v ledním hokeji žen 2023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v Dánsku (USA, CAN, CZE, SUI, FIN, SWE, JAP, GER, HUN, FRA)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- výhra nad SUI o bronz - 3. místo	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tří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ve Finsku (FIN, CZE, SWE) - 1. míst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 Německu (DEN, FIN, CZE, GER) - 1.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pěti zemí 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ve Švédsku (FIN, SUI, SWE, CZE, GER) - 2. místo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21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863" y="67377"/>
            <a:ext cx="7340352" cy="921208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203598"/>
            <a:ext cx="806489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64201D-8F2A-2EE5-CBEE-A5106DF41740}"/>
              </a:ext>
            </a:extLst>
          </p:cNvPr>
          <p:cNvSpPr txBox="1"/>
          <p:nvPr/>
        </p:nvSpPr>
        <p:spPr>
          <a:xfrm>
            <a:off x="343863" y="988585"/>
            <a:ext cx="867500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leden</a:t>
            </a:r>
            <a:endParaRPr kumimoji="0" lang="cs-CZ" sz="1600" b="0" i="0" u="none" strike="noStrike" kern="1500" cap="none" spc="0" normalizeH="0" baseline="0" noProof="0" dirty="0">
              <a:ln>
                <a:noFill/>
              </a:ln>
              <a:solidFill>
                <a:srgbClr val="001E62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>
                <a:tab pos="4973638" algn="l"/>
                <a:tab pos="5549900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Mistrovství světa v ledním hokeji do 18 let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Ostersund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(SWE)</a:t>
            </a: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973638" algn="l"/>
              </a:tabLst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- 1. místo ve skupině B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4838700" algn="l"/>
                <a:tab pos="4973638" algn="l"/>
              </a:tabLst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		- prohra ve čtvrtfinále s FIN 5.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listopad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cs-CZ" sz="1600" b="0" i="0" u="none" strike="noStrike" kern="1500" cap="none" spc="0" normalizeH="0" baseline="0" noProof="0" dirty="0" err="1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Vierumäki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 (CZE, FIN, JAP, GER) - 3. místo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prosinec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Turnaj čtyř zemí</a:t>
            </a:r>
            <a:r>
              <a:rPr kumimoji="0" lang="cs-CZ" sz="1600" b="0" i="0" u="none" strike="noStrike" kern="1500" cap="none" spc="0" normalizeH="0" baseline="0" noProof="0" dirty="0">
                <a:ln>
                  <a:noFill/>
                </a:ln>
                <a:solidFill>
                  <a:srgbClr val="001E62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  <a:sym typeface="Calibri"/>
              </a:rPr>
              <a:t>, Chomutov (CZE, SWE, FIN, SVK) - 2. místo</a:t>
            </a:r>
          </a:p>
        </p:txBody>
      </p:sp>
    </p:spTree>
    <p:extLst>
      <p:ext uri="{BB962C8B-B14F-4D97-AF65-F5344CB8AC3E}">
        <p14:creationId xmlns:p14="http://schemas.microsoft.com/office/powerpoint/2010/main" val="26531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2818</Words>
  <Application>Microsoft Macintosh PowerPoint</Application>
  <PresentationFormat>Předvádění na obrazovce (16:9)</PresentationFormat>
  <Paragraphs>395</Paragraphs>
  <Slides>65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65</vt:i4>
      </vt:variant>
    </vt:vector>
  </HeadingPairs>
  <TitlesOfParts>
    <vt:vector size="76" baseType="lpstr">
      <vt:lpstr>Arial</vt:lpstr>
      <vt:lpstr>Calibri</vt:lpstr>
      <vt:lpstr>Helvetica Light</vt:lpstr>
      <vt:lpstr>Noto Sans Symbols</vt:lpstr>
      <vt:lpstr>Nudista</vt:lpstr>
      <vt:lpstr>Symbol</vt:lpstr>
      <vt:lpstr>Wingdings</vt:lpstr>
      <vt:lpstr>Office Theme</vt:lpstr>
      <vt:lpstr>1_Office Theme</vt:lpstr>
      <vt:lpstr>2_Office Theme</vt:lpstr>
      <vt:lpstr>3_Office Theme</vt:lpstr>
      <vt:lpstr>Vyhodnocení výsledků státní reprezentace, vyhodnocení péče o talentovanou mládeže za rok 2023 a vyhodnocení významné sportovní akce – České hokejové hry 2023</vt:lpstr>
      <vt:lpstr>Vyhodnocení výsledků státní reprezentace</vt:lpstr>
      <vt:lpstr>Seznamy státních reprezentantů</vt:lpstr>
      <vt:lpstr>Plán účastí a skutečnost</vt:lpstr>
      <vt:lpstr>Zpráva o výsledcích za rok 2023  ŽENY HOKEJ</vt:lpstr>
      <vt:lpstr>Vyhodnocení výsledků státní reprezentace</vt:lpstr>
      <vt:lpstr>Seznamy státních reprezentantek 117</vt:lpstr>
      <vt:lpstr>A-tým</vt:lpstr>
      <vt:lpstr>U18</vt:lpstr>
      <vt:lpstr>U16</vt:lpstr>
      <vt:lpstr>Univerzitní tým žen</vt:lpstr>
      <vt:lpstr>Vyhodnocení projektu Future Olympians</vt:lpstr>
      <vt:lpstr>Cíle projektu Future Olympians</vt:lpstr>
      <vt:lpstr>Future Olympians U19</vt:lpstr>
      <vt:lpstr>Future Olympians U15</vt:lpstr>
      <vt:lpstr>Holky na led! U10</vt:lpstr>
      <vt:lpstr>Výsledky - muži</vt:lpstr>
      <vt:lpstr>A-tým</vt:lpstr>
      <vt:lpstr>U20</vt:lpstr>
      <vt:lpstr>U18</vt:lpstr>
      <vt:lpstr>U17</vt:lpstr>
      <vt:lpstr>U16</vt:lpstr>
      <vt:lpstr>Vyhodnocení péče o talentovanou mládeže</vt:lpstr>
      <vt:lpstr>SCM ČH</vt:lpstr>
      <vt:lpstr>SCM ČH</vt:lpstr>
      <vt:lpstr>Kritéria pro zřizování SCM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Rekapitulace z měsíčních hodnocení - shrnutí</vt:lpstr>
      <vt:lpstr>Hodnocení klubů v programu SCM</vt:lpstr>
      <vt:lpstr>Hodnocení klubů v programu SCM</vt:lpstr>
      <vt:lpstr>Finanční podpora</vt:lpstr>
      <vt:lpstr>SpS ČH</vt:lpstr>
      <vt:lpstr>Prezentace aplikace PowerPoint</vt:lpstr>
      <vt:lpstr>Prezentace aplikace PowerPoint</vt:lpstr>
      <vt:lpstr>Prezentace aplikace PowerPoint</vt:lpstr>
      <vt:lpstr>Plošné testování starších žáků (roč. 2010, 2011)</vt:lpstr>
      <vt:lpstr>Vyhodnocení významné sportovní akce – České hokejové hry 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Vyhodnocení významné sportovní akce –  IIHF MS 2024</vt:lpstr>
      <vt:lpstr> Údaje o VSA </vt:lpstr>
      <vt:lpstr> Údaje o sportovní účasti </vt:lpstr>
      <vt:lpstr> Návštěvnost VSA </vt:lpstr>
      <vt:lpstr> Zpráva o mediálních výstupech/pokrytí VSA </vt:lpstr>
      <vt:lpstr> Zpráva o mediálních výstupech/pokrytí VSA </vt:lpstr>
      <vt:lpstr>Zpráva o mediálních výstupech/pokrytí VSA</vt:lpstr>
      <vt:lpstr>Zpráva o mediálních výstupech/pokrytí VSA</vt:lpstr>
      <vt:lpstr>Zpráva o mediálních výstupech/pokrytí VSA</vt:lpstr>
      <vt:lpstr>Zpráva o mediálních výstupech/pokrytí VSA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Žákovský hokej</dc:title>
  <dc:creator>TTumova</dc:creator>
  <cp:lastModifiedBy>Lukáš Jankovič</cp:lastModifiedBy>
  <cp:revision>25</cp:revision>
  <dcterms:modified xsi:type="dcterms:W3CDTF">2024-02-13T19:16:33Z</dcterms:modified>
</cp:coreProperties>
</file>