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7" r:id="rId5"/>
    <p:sldId id="268" r:id="rId6"/>
    <p:sldId id="276" r:id="rId7"/>
    <p:sldId id="310" r:id="rId8"/>
    <p:sldId id="314" r:id="rId9"/>
    <p:sldId id="311" r:id="rId10"/>
    <p:sldId id="284" r:id="rId11"/>
    <p:sldId id="312" r:id="rId12"/>
    <p:sldId id="315" r:id="rId13"/>
    <p:sldId id="316" r:id="rId14"/>
  </p:sldIdLst>
  <p:sldSz cx="9906000" cy="6858000" type="A4"/>
  <p:notesSz cx="6858000" cy="9144000"/>
  <p:defaultTextStyle>
    <a:defPPr>
      <a:defRPr lang="cs-CZ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12A"/>
    <a:srgbClr val="15F000"/>
    <a:srgbClr val="00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/>
    <p:restoredTop sz="94595"/>
  </p:normalViewPr>
  <p:slideViewPr>
    <p:cSldViewPr>
      <p:cViewPr varScale="1">
        <p:scale>
          <a:sx n="82" d="100"/>
          <a:sy n="82" d="100"/>
        </p:scale>
        <p:origin x="1162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389047-9482-49F7-A39D-595F439C4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08E884-40CE-4807-B545-53D53C23F0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6E15-2431-4B9F-982B-68B9C40E1016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492D02-7531-4247-BB81-A1FD98DB3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82C60E-1445-4A1C-A648-B346A75A52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F96F-DDCF-48CB-A960-881288917D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8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9F69-4ACC-BE49-AD89-C0E5A6EFF1B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6EAD-1E12-FF4B-9205-31618F652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6EAD-1E12-FF4B-9205-31618F6523D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56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568674C-53E0-4EF9-A16E-FE170B1CA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100" r="27950" b="22700"/>
          <a:stretch/>
        </p:blipFill>
        <p:spPr>
          <a:xfrm>
            <a:off x="4047202" y="607369"/>
            <a:ext cx="1819004" cy="173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660916"/>
            <a:ext cx="8420100" cy="1470025"/>
          </a:xfrm>
        </p:spPr>
        <p:txBody>
          <a:bodyPr>
            <a:noAutofit/>
          </a:bodyPr>
          <a:lstStyle>
            <a:lvl1pPr>
              <a:defRPr sz="704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061181"/>
            <a:ext cx="6934200" cy="888504"/>
          </a:xfrm>
        </p:spPr>
        <p:txBody>
          <a:bodyPr>
            <a:normAutofit/>
          </a:bodyPr>
          <a:lstStyle>
            <a:lvl1pPr marL="0" indent="0" algn="ctr">
              <a:buNone/>
              <a:defRPr sz="2600" i="1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189059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6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24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8968" y="3285567"/>
            <a:ext cx="6004249" cy="2208244"/>
          </a:xfrm>
        </p:spPr>
        <p:txBody>
          <a:bodyPr>
            <a:noAutofit/>
          </a:bodyPr>
          <a:lstStyle>
            <a:lvl1pPr algn="l">
              <a:lnSpc>
                <a:spcPts val="5417"/>
              </a:lnSpc>
              <a:spcBef>
                <a:spcPts val="0"/>
              </a:spcBef>
              <a:defRPr/>
            </a:lvl1pPr>
          </a:lstStyle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Téma první kapitoly prezentace</a:t>
            </a:r>
          </a:p>
        </p:txBody>
      </p:sp>
    </p:spTree>
    <p:extLst>
      <p:ext uri="{BB962C8B-B14F-4D97-AF65-F5344CB8AC3E}">
        <p14:creationId xmlns:p14="http://schemas.microsoft.com/office/powerpoint/2010/main" val="19045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859" y="45624"/>
            <a:ext cx="7952048" cy="1228277"/>
          </a:xfrm>
        </p:spPr>
        <p:txBody>
          <a:bodyPr>
            <a:noAutofit/>
          </a:bodyPr>
          <a:lstStyle/>
          <a:p>
            <a:pPr algn="l"/>
            <a:r>
              <a:rPr lang="cs-CZ" sz="26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TITULEK PRVNÍ SEKCE</a:t>
            </a:r>
          </a:p>
        </p:txBody>
      </p:sp>
    </p:spTree>
    <p:extLst>
      <p:ext uri="{BB962C8B-B14F-4D97-AF65-F5344CB8AC3E}">
        <p14:creationId xmlns:p14="http://schemas.microsoft.com/office/powerpoint/2010/main" val="391788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0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37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12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3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02F24-11F7-44FD-9F48-0935E0861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4362" t="42247" r="38369" b="53876"/>
          <a:stretch/>
        </p:blipFill>
        <p:spPr>
          <a:xfrm>
            <a:off x="3836875" y="924143"/>
            <a:ext cx="2232249" cy="1116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125361-F5C5-47E9-8A02-42C828995D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24052"/>
            <a:ext cx="1526408" cy="8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402F833-7AF2-4228-9AAA-3465F0D49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4164" t="35785" r="13655" b="54143"/>
          <a:stretch/>
        </p:blipFill>
        <p:spPr>
          <a:xfrm>
            <a:off x="8251655" y="274639"/>
            <a:ext cx="1296144" cy="9162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AB8BA9-FC38-4FB7-B54A-CEFEFF92A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1100" r="29000" b="23334"/>
          <a:stretch/>
        </p:blipFill>
        <p:spPr>
          <a:xfrm>
            <a:off x="8582644" y="325750"/>
            <a:ext cx="863012" cy="85118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0E3BB67-D845-460F-A19F-25ABEC8F8B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39856"/>
            <a:ext cx="1526408" cy="7740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791CBD65-1813-4A34-82BB-0ED6360C0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4165" t="26738" r="14381" b="56462"/>
          <a:stretch/>
        </p:blipFill>
        <p:spPr>
          <a:xfrm>
            <a:off x="8376255" y="279114"/>
            <a:ext cx="1257265" cy="9361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5A5239-5E47-4F25-8648-04658A9A9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100" r="27950" b="22700"/>
          <a:stretch/>
        </p:blipFill>
        <p:spPr>
          <a:xfrm>
            <a:off x="8569211" y="325750"/>
            <a:ext cx="889879" cy="8511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4DC447A-9E5E-44B8-BE89-E99274D954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24052"/>
            <a:ext cx="1526408" cy="8056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4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762662"/>
            <a:ext cx="8420100" cy="1800200"/>
          </a:xfrm>
        </p:spPr>
        <p:txBody>
          <a:bodyPr>
            <a:noAutofit/>
          </a:bodyPr>
          <a:lstStyle/>
          <a:p>
            <a:r>
              <a:rPr lang="cs-CZ" sz="6000" b="1" dirty="0">
                <a:ea typeface="Open Sans" pitchFamily="34" charset="0"/>
              </a:rPr>
              <a:t>VTM – děvčata</a:t>
            </a:r>
            <a:br>
              <a:rPr lang="cs-CZ" sz="6000" b="1" dirty="0">
                <a:ea typeface="Open Sans" pitchFamily="34" charset="0"/>
              </a:rPr>
            </a:br>
            <a:r>
              <a:rPr lang="cs-CZ" sz="6000" b="1" dirty="0" err="1">
                <a:ea typeface="Open Sans" pitchFamily="34" charset="0"/>
              </a:rPr>
              <a:t>Future</a:t>
            </a:r>
            <a:r>
              <a:rPr lang="cs-CZ" sz="6000" b="1" dirty="0">
                <a:ea typeface="Open Sans" pitchFamily="34" charset="0"/>
              </a:rPr>
              <a:t> </a:t>
            </a:r>
            <a:r>
              <a:rPr lang="cs-CZ" sz="6000" b="1" dirty="0" err="1">
                <a:ea typeface="Open Sans" pitchFamily="34" charset="0"/>
              </a:rPr>
              <a:t>Olympians</a:t>
            </a:r>
            <a:br>
              <a:rPr lang="cs-CZ" sz="6000" b="1" dirty="0">
                <a:ea typeface="Open Sans" pitchFamily="34" charset="0"/>
              </a:rPr>
            </a:br>
            <a:r>
              <a:rPr lang="cs-CZ" sz="6000" b="1" dirty="0">
                <a:ea typeface="Open Sans" pitchFamily="34" charset="0"/>
              </a:rPr>
              <a:t>2022-2023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8628" y="5013176"/>
            <a:ext cx="6708745" cy="702342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Karel Hornický</a:t>
            </a:r>
          </a:p>
        </p:txBody>
      </p:sp>
    </p:spTree>
    <p:extLst>
      <p:ext uri="{BB962C8B-B14F-4D97-AF65-F5344CB8AC3E}">
        <p14:creationId xmlns:p14="http://schemas.microsoft.com/office/powerpoint/2010/main" val="363515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D66B7E-DF32-464D-BBD2-29BCC62C2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8" y="3739252"/>
            <a:ext cx="7222384" cy="2208244"/>
          </a:xfrm>
        </p:spPr>
        <p:txBody>
          <a:bodyPr anchor="t">
            <a:noAutofit/>
          </a:bodyPr>
          <a:lstStyle/>
          <a:p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	Finanční zajištění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soustředění hráček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</a:t>
            </a:r>
            <a:r>
              <a:rPr lang="cs-CZ" sz="4875" b="1" dirty="0" err="1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4875" b="1" dirty="0" err="1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	  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BB38E3-19C3-254F-8CA9-C87E3E4DC0DB}"/>
              </a:ext>
            </a:extLst>
          </p:cNvPr>
          <p:cNvSpPr txBox="1"/>
          <p:nvPr/>
        </p:nvSpPr>
        <p:spPr>
          <a:xfrm>
            <a:off x="898968" y="1364189"/>
            <a:ext cx="81367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FE72B-94B3-A447-B56C-E40A1ABFC268}"/>
              </a:ext>
            </a:extLst>
          </p:cNvPr>
          <p:cNvSpPr txBox="1">
            <a:spLocks/>
          </p:cNvSpPr>
          <p:nvPr/>
        </p:nvSpPr>
        <p:spPr>
          <a:xfrm>
            <a:off x="888351" y="2861171"/>
            <a:ext cx="4444076" cy="902579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893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018F6-66CE-0847-8DDF-C4F3EBEE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86092" cy="922113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     FINANČNÍ ZAJIŠTĚNÍ – akce pro hráčky 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       2007,2008,2009 -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endParaRPr lang="cs-CZ" sz="24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91327E3-EF5E-EA80-8558-F192DAA3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7"/>
          </a:xfrm>
        </p:spPr>
        <p:txBody>
          <a:bodyPr>
            <a:normAutofit fontScale="85000" lnSpcReduction="10000"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Příjmy: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Registrační poplatky hráček a) 400,-Kč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Výdaje:</a:t>
            </a: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KVV  hradí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  pronájem ledu na pořádání jednodenního soustředění hráček		                       v projektu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  stravování (oběd) pro všechny zúčastněné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  svačinu pro účastnice soustředění (ovoce)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  platbu za rozhodčí a pomocné funkce potřebné k utkání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  platbu za zdravotní službu (ČČK) po celou dobu programu soustředění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ČSLH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odměny členů realizačního týmu přítomného na jednodenním 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soustředění hráček v projektu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- případný doplatek KVV za uspořádání akce.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C746FD-ADEB-47E4-947C-4A262B25E98B}"/>
              </a:ext>
            </a:extLst>
          </p:cNvPr>
          <p:cNvSpPr txBox="1">
            <a:spLocks/>
          </p:cNvSpPr>
          <p:nvPr/>
        </p:nvSpPr>
        <p:spPr>
          <a:xfrm>
            <a:off x="1346122" y="1009760"/>
            <a:ext cx="7176797" cy="835064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3033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ÚVODEM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A9F148-7F86-4ADA-BBE2-A99B3D99141F}"/>
              </a:ext>
            </a:extLst>
          </p:cNvPr>
          <p:cNvSpPr txBox="1">
            <a:spLocks/>
          </p:cNvSpPr>
          <p:nvPr/>
        </p:nvSpPr>
        <p:spPr>
          <a:xfrm>
            <a:off x="1383081" y="2430489"/>
            <a:ext cx="7176797" cy="2402667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1733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0A9B5E-7BBD-244B-A996-4F432FEA2A7C}"/>
              </a:ext>
            </a:extLst>
          </p:cNvPr>
          <p:cNvSpPr/>
          <p:nvPr/>
        </p:nvSpPr>
        <p:spPr>
          <a:xfrm>
            <a:off x="2476500" y="-10397862"/>
            <a:ext cx="4953000" cy="5247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Projekt je určen pro talentované hráče dané věkové kategorie, bez rozdílu klubu.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letošní sezoně pro ročníky:	2007 U15    a 	2008 U14 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Pouze hráči s oprávněním v budoucnu startovat za reprezentační týmy ČR.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návaznosti na rozhodnutí VV ČSLH se nebudou konat žádné výběrové akce U13 ani U12.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Nadstavba práce v klubech, tréninky a utkání na úrovni krajských výběrů.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Testování nejlepších hráčů v daných kategoriích specialisty z FTVS.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Nominace na základě působení v daném klubu a krajské příslušnosti klubu.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Podmínky výběru:  	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vzorný přístup k hokeji 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školní prospěch </a:t>
            </a:r>
          </a:p>
          <a:p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9D1158-F56B-E54A-85A7-6721055FC311}"/>
              </a:ext>
            </a:extLst>
          </p:cNvPr>
          <p:cNvSpPr txBox="1"/>
          <p:nvPr/>
        </p:nvSpPr>
        <p:spPr>
          <a:xfrm>
            <a:off x="1208584" y="1772816"/>
            <a:ext cx="8215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letošní sezoně 2022-2023 je projekt VTM – děvčata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určen pro talentovaná děvčata ročníků narození 2007,2008 a 2009.		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Pouze hráčky s oprávněním v budoucnu startovat za reprezentační týmy ČR.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Utkání na úrovni krajských výběrů děvčat při akcích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Nominace na základě působení v daném klubu a krajské příslušnosti klubu.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Výběr hráček na akci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provedou trenéři reprezentací žen U16,U18 a hlavní trenér ženských reprezentací a  asistent ČR „A“ ženy Dušan Andrašovský na základě doporučení trenérů z jednotlivých klubů, kde hráčky působí.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Podmínky výběru hráček:   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vzorný přístup k hokeji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školní prospěch </a:t>
            </a:r>
          </a:p>
          <a:p>
            <a:pPr marL="457200" lvl="1"/>
            <a:endParaRPr lang="cs-CZ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cs-CZ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AE4475-E26B-48E7-AC51-10A89BD95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8" y="3312461"/>
            <a:ext cx="7150376" cy="1794198"/>
          </a:xfrm>
        </p:spPr>
        <p:txBody>
          <a:bodyPr>
            <a:noAutofit/>
          </a:bodyPr>
          <a:lstStyle/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Nominace hráček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E3ECAF-4BEE-451C-B848-DF8F7F5535FF}"/>
              </a:ext>
            </a:extLst>
          </p:cNvPr>
          <p:cNvSpPr txBox="1">
            <a:spLocks/>
          </p:cNvSpPr>
          <p:nvPr/>
        </p:nvSpPr>
        <p:spPr>
          <a:xfrm>
            <a:off x="887153" y="2492896"/>
            <a:ext cx="4444076" cy="1092121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34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4493005-1F1F-6D4A-A102-70D1E278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3"/>
            <a:ext cx="8915400" cy="4608512"/>
          </a:xfrm>
        </p:spPr>
        <p:txBody>
          <a:bodyPr numCol="1">
            <a:normAutofit lnSpcReduction="10000"/>
          </a:bodyPr>
          <a:lstStyle/>
          <a:p>
            <a:pPr algn="l"/>
            <a:r>
              <a:rPr lang="cs-CZ" sz="1600" dirty="0">
                <a:latin typeface="SourceSerifPro-Regular"/>
              </a:rPr>
              <a:t>Nominace hráček na akci </a:t>
            </a:r>
            <a:r>
              <a:rPr lang="cs-CZ" sz="1600" dirty="0" err="1">
                <a:latin typeface="SourceSerifPro-Regular"/>
              </a:rPr>
              <a:t>Future</a:t>
            </a:r>
            <a:r>
              <a:rPr lang="cs-CZ" sz="1600" dirty="0">
                <a:latin typeface="SourceSerifPro-Regular"/>
              </a:rPr>
              <a:t> </a:t>
            </a:r>
            <a:r>
              <a:rPr lang="cs-CZ" sz="1600" dirty="0" err="1">
                <a:latin typeface="SourceSerifPro-Regular"/>
              </a:rPr>
              <a:t>Olympians</a:t>
            </a:r>
            <a:r>
              <a:rPr lang="cs-CZ" sz="1600" dirty="0">
                <a:latin typeface="SourceSerifPro-Regular"/>
              </a:rPr>
              <a:t> proběhne na základě doporučení trenérů jednotlivých </a:t>
            </a:r>
            <a:r>
              <a:rPr lang="cs-CZ" sz="1600" dirty="0" err="1">
                <a:latin typeface="SourceSerifPro-Regular"/>
              </a:rPr>
              <a:t>klubů,kde</a:t>
            </a:r>
            <a:r>
              <a:rPr lang="cs-CZ" sz="1600" dirty="0">
                <a:latin typeface="SourceSerifPro-Regular"/>
              </a:rPr>
              <a:t> hráčky působí.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Nominaci zašle KŽH ČSLH po následné kontrole reprezentačních trenérů </a:t>
            </a:r>
            <a:r>
              <a:rPr lang="cs-CZ" sz="1600" dirty="0">
                <a:latin typeface="SourceSerifPro-Regular"/>
              </a:rPr>
              <a:t>U16 a U18 ženy společně s hlavním trenérem ženských reprezentací Dušanem Andrašovským.</a:t>
            </a:r>
            <a:endParaRPr lang="cs-CZ" sz="1600" b="0" i="0" u="none" strike="noStrike" baseline="0" dirty="0">
              <a:latin typeface="SourceSerifPro-Regular"/>
            </a:endParaRP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Vytvoření databáze všech hráček v klubech a potencionálních reprezentantek.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Vybavení hráček hráčskými dovednostmi, zajistit nadstandartní trénink,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ukázat hráčkám návod, jak se zlepšovat v bruslení, ve střelbě, vedení puku,</a:t>
            </a:r>
          </a:p>
          <a:p>
            <a:pPr marL="0" indent="0" algn="l">
              <a:buNone/>
            </a:pPr>
            <a:r>
              <a:rPr lang="cs-CZ" sz="1600" dirty="0">
                <a:latin typeface="SourceSerifPro-Regular"/>
              </a:rPr>
              <a:t>       </a:t>
            </a:r>
            <a:r>
              <a:rPr lang="cs-CZ" sz="1600" b="0" i="0" u="none" strike="noStrike" baseline="0" dirty="0">
                <a:latin typeface="SourceSerifPro-Regular"/>
              </a:rPr>
              <a:t>technice hole...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Postupné seznamování se s hlavními herními principy ženského hokeje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Zajistit hráčkám možnost trénovat a hrát zápasy v dívčím kolektivu</a:t>
            </a:r>
          </a:p>
          <a:p>
            <a:pPr algn="l"/>
            <a:r>
              <a:rPr lang="cs-CZ" sz="1600" dirty="0">
                <a:latin typeface="SourceSerifPro-Regular"/>
              </a:rPr>
              <a:t>Akce se bude účastnit 30 hráček + 4 brankářky – </a:t>
            </a:r>
            <a:r>
              <a:rPr lang="cs-CZ" sz="1600" dirty="0" err="1">
                <a:latin typeface="SourceSerifPro-Regular"/>
              </a:rPr>
              <a:t>max.počet</a:t>
            </a:r>
            <a:r>
              <a:rPr lang="cs-CZ" sz="1600" dirty="0">
                <a:latin typeface="SourceSerifPro-Regular"/>
              </a:rPr>
              <a:t> je 40 hráček včetně brankářek</a:t>
            </a:r>
          </a:p>
          <a:p>
            <a:pPr algn="l"/>
            <a:r>
              <a:rPr lang="cs-CZ" sz="1600" b="0" i="0" u="none" strike="noStrike" baseline="0" dirty="0">
                <a:latin typeface="SourceSerifPro-Regular"/>
              </a:rPr>
              <a:t>Realizační </a:t>
            </a:r>
            <a:r>
              <a:rPr lang="cs-CZ" sz="1600" b="0" i="0" u="none" strike="noStrike" baseline="0">
                <a:latin typeface="SourceSerifPro-Regular"/>
              </a:rPr>
              <a:t>tým akce:</a:t>
            </a:r>
          </a:p>
          <a:p>
            <a:pPr marL="0" indent="0" algn="l">
              <a:buNone/>
            </a:pPr>
            <a:endParaRPr lang="cs-CZ" sz="1600" b="0" i="0" u="none" strike="noStrike" baseline="0" dirty="0">
              <a:latin typeface="SourceSerifPro-Regular"/>
            </a:endParaRPr>
          </a:p>
          <a:p>
            <a:pPr marL="0" indent="0" algn="l">
              <a:buNone/>
            </a:pPr>
            <a:r>
              <a:rPr lang="cs-CZ" sz="1600" b="0" i="0" u="none" strike="noStrike" baseline="0" dirty="0">
                <a:latin typeface="SourceSerifPro-Regular"/>
              </a:rPr>
              <a:t>GM: Tereza Sadilová	Managerka akce: Kateřina </a:t>
            </a:r>
            <a:r>
              <a:rPr lang="cs-CZ" sz="1600" b="0" i="0" u="none" strike="noStrike" baseline="0" dirty="0" err="1">
                <a:latin typeface="SourceSerifPro-Regular"/>
              </a:rPr>
              <a:t>Rezeková</a:t>
            </a:r>
            <a:r>
              <a:rPr lang="cs-CZ" sz="1600" b="0" i="0" u="none" strike="noStrike" baseline="0" dirty="0">
                <a:latin typeface="SourceSerifPro-Regular"/>
              </a:rPr>
              <a:t>	        Za pořádající KVV: Karel Hornický</a:t>
            </a:r>
          </a:p>
          <a:p>
            <a:pPr marL="0" indent="0" algn="l">
              <a:buNone/>
            </a:pPr>
            <a:r>
              <a:rPr lang="cs-CZ" sz="1600" dirty="0">
                <a:latin typeface="SourceSerifPro-Regular"/>
              </a:rPr>
              <a:t>		šéftrenér ženského hokeje Dušan Andrašovský</a:t>
            </a:r>
            <a:endParaRPr lang="cs-CZ" sz="1600" b="0" i="0" u="none" strike="noStrike" baseline="0" dirty="0">
              <a:latin typeface="SourceSerifPro-Regular"/>
            </a:endParaRPr>
          </a:p>
          <a:p>
            <a:pPr marL="0" indent="0" algn="l">
              <a:buNone/>
            </a:pPr>
            <a:r>
              <a:rPr lang="cs-CZ" sz="1600" dirty="0">
                <a:latin typeface="SourceSerifPro-Regular"/>
              </a:rPr>
              <a:t>Hlavní trenér: Jan Lucák      Asistent trenéra: Martin Cimrman         Trenér brankářů: Dalimil Svoboda</a:t>
            </a:r>
            <a:endParaRPr lang="cs-CZ" sz="1600" b="0" i="0" u="none" strike="noStrike" baseline="0" dirty="0">
              <a:latin typeface="SourceSerifPro-Regular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5CBE11-F8D9-F447-8EEF-C44A447E23FC}"/>
              </a:ext>
            </a:extLst>
          </p:cNvPr>
          <p:cNvSpPr txBox="1">
            <a:spLocks/>
          </p:cNvSpPr>
          <p:nvPr/>
        </p:nvSpPr>
        <p:spPr>
          <a:xfrm>
            <a:off x="495300" y="33328"/>
            <a:ext cx="7914084" cy="93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4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/>
            <a:endParaRPr lang="cs-CZ" sz="24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Hráčky a realizační tým akce</a:t>
            </a:r>
          </a:p>
        </p:txBody>
      </p:sp>
    </p:spTree>
    <p:extLst>
      <p:ext uri="{BB962C8B-B14F-4D97-AF65-F5344CB8AC3E}">
        <p14:creationId xmlns:p14="http://schemas.microsoft.com/office/powerpoint/2010/main" val="22139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02239B-DAE4-4192-8840-B06E192C6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6" y="3312461"/>
            <a:ext cx="7366402" cy="1794198"/>
          </a:xfrm>
        </p:spPr>
        <p:txBody>
          <a:bodyPr>
            <a:noAutofit/>
          </a:bodyPr>
          <a:lstStyle/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Akce </a:t>
            </a:r>
            <a:r>
              <a:rPr lang="cs-CZ" sz="4875" b="1" dirty="0" err="1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4875" b="1" dirty="0" err="1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	pro hráčky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2007,2008 a 2009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8DE0EA-E3C1-49D0-AF57-DE25971205AD}"/>
              </a:ext>
            </a:extLst>
          </p:cNvPr>
          <p:cNvSpPr txBox="1">
            <a:spLocks/>
          </p:cNvSpPr>
          <p:nvPr/>
        </p:nvSpPr>
        <p:spPr>
          <a:xfrm>
            <a:off x="898967" y="2543829"/>
            <a:ext cx="4444076" cy="902579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36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2D58C-5E1E-C042-AEDA-BBD98610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14084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Akce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výběry hráček  Z-S-V</a:t>
            </a:r>
            <a:endParaRPr lang="cs-CZ" sz="26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8">
            <a:extLst>
              <a:ext uri="{FF2B5EF4-FFF2-40B4-BE49-F238E27FC236}">
                <a16:creationId xmlns:a16="http://schemas.microsoft.com/office/drawing/2014/main" id="{28939501-345F-4343-952C-14A200B0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7639"/>
            <a:ext cx="8915400" cy="4675657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Akce v jednotlivých krajích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Budou organizovány formou jednodenního soustředění dle geografické  příslušnosti se závěrečným utkáním mezi přítomnými hráčkami na dané akci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Každé soustředění uspořádá vždy jeden předem daný kraj ze Západu, Středu a Východu dle termínové listiny.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D8D25C8A-AD16-904D-94F9-2B63D23F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37429"/>
              </p:ext>
            </p:extLst>
          </p:nvPr>
        </p:nvGraphicFramePr>
        <p:xfrm>
          <a:off x="1712640" y="3140968"/>
          <a:ext cx="654235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86">
                  <a:extLst>
                    <a:ext uri="{9D8B030D-6E8A-4147-A177-3AD203B41FA5}">
                      <a16:colId xmlns:a16="http://schemas.microsoft.com/office/drawing/2014/main" val="2741437932"/>
                    </a:ext>
                  </a:extLst>
                </a:gridCol>
                <a:gridCol w="2180786">
                  <a:extLst>
                    <a:ext uri="{9D8B030D-6E8A-4147-A177-3AD203B41FA5}">
                      <a16:colId xmlns:a16="http://schemas.microsoft.com/office/drawing/2014/main" val="238436318"/>
                    </a:ext>
                  </a:extLst>
                </a:gridCol>
                <a:gridCol w="2180786">
                  <a:extLst>
                    <a:ext uri="{9D8B030D-6E8A-4147-A177-3AD203B41FA5}">
                      <a16:colId xmlns:a16="http://schemas.microsoft.com/office/drawing/2014/main" val="127599332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49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48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97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628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807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Vysočina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30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16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14084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Termíny akcí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výběry hráček  Z-S-V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4CF1A48-7725-14F6-19E7-002CDA65D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76222"/>
              </p:ext>
            </p:extLst>
          </p:nvPr>
        </p:nvGraphicFramePr>
        <p:xfrm>
          <a:off x="495300" y="1556792"/>
          <a:ext cx="8915400" cy="1677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377">
                  <a:extLst>
                    <a:ext uri="{9D8B030D-6E8A-4147-A177-3AD203B41FA5}">
                      <a16:colId xmlns:a16="http://schemas.microsoft.com/office/drawing/2014/main" val="4247745062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220215232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1077372198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12091815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4118331103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2305273080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276028605"/>
                    </a:ext>
                  </a:extLst>
                </a:gridCol>
                <a:gridCol w="1303615">
                  <a:extLst>
                    <a:ext uri="{9D8B030D-6E8A-4147-A177-3AD203B41FA5}">
                      <a16:colId xmlns:a16="http://schemas.microsoft.com/office/drawing/2014/main" val="913752017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3745112420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2734409393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2067317937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1283491349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1419284126"/>
                    </a:ext>
                  </a:extLst>
                </a:gridCol>
                <a:gridCol w="530284">
                  <a:extLst>
                    <a:ext uri="{9D8B030D-6E8A-4147-A177-3AD203B41FA5}">
                      <a16:colId xmlns:a16="http://schemas.microsoft.com/office/drawing/2014/main" val="4230353379"/>
                    </a:ext>
                  </a:extLst>
                </a:gridCol>
              </a:tblGrid>
              <a:tr h="384456"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Rozdělení termínů soustředění hráček ročníků 2007,2008 a 2009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73643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extLst>
                  <a:ext uri="{0D108BD9-81ED-4DB2-BD59-A6C34878D82A}">
                    <a16:rowId xmlns:a16="http://schemas.microsoft.com/office/drawing/2014/main" val="790264133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u="none" strike="noStrike" dirty="0">
                          <a:effectLst/>
                        </a:rPr>
                        <a:t>1. Termín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cs-CZ" sz="1200" u="none" strike="noStrike">
                          <a:effectLst/>
                        </a:rPr>
                        <a:t>27.10.2022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u="none" strike="noStrike" dirty="0">
                          <a:effectLst/>
                        </a:rPr>
                        <a:t>2. Termín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cs-CZ" sz="1200" u="none" strike="noStrike">
                          <a:effectLst/>
                        </a:rPr>
                        <a:t>24.11.2022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46720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Skupina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200" u="none" strike="noStrike">
                          <a:effectLst/>
                        </a:rPr>
                        <a:t>ZÁPAD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Skupina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200" u="none" strike="noStrike">
                          <a:effectLst/>
                        </a:rPr>
                        <a:t>STŘED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75955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Pořád.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Liberecký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Pořád. Kraj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49988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Nominace z klubů: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ÚST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KVV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LIB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STŘ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PLZ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u="none" strike="noStrike">
                          <a:effectLst/>
                        </a:rPr>
                        <a:t>Nominace z klubů: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PAR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VYS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KVH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PHA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JHČ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" marR="6629" marT="6629" marB="0" anchor="ctr"/>
                </a:tc>
                <a:extLst>
                  <a:ext uri="{0D108BD9-81ED-4DB2-BD59-A6C34878D82A}">
                    <a16:rowId xmlns:a16="http://schemas.microsoft.com/office/drawing/2014/main" val="193711626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4E90B37-5D3B-EA7A-65CD-FB4A14CF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607"/>
              </p:ext>
            </p:extLst>
          </p:nvPr>
        </p:nvGraphicFramePr>
        <p:xfrm>
          <a:off x="2406650" y="3233813"/>
          <a:ext cx="50927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39000523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1779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973472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42165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009448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17614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426604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1" u="none" strike="noStrike" dirty="0">
                          <a:effectLst/>
                        </a:rPr>
                        <a:t>3. Termín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cs-CZ" sz="1400" u="none" strike="noStrike">
                          <a:effectLst/>
                        </a:rPr>
                        <a:t>08.12.2022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497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Skupina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400" u="none" strike="noStrike">
                          <a:effectLst/>
                        </a:rPr>
                        <a:t>VÝCHOD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94933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Pořád. Kraj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97855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Nominace z klubů: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</a:rPr>
                        <a:t>ZLI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</a:rPr>
                        <a:t>MVS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</a:rPr>
                        <a:t>OLO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</a:rPr>
                        <a:t>JHM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391696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5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32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21" y="45624"/>
            <a:ext cx="7629386" cy="1228277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  Program jednodenního soustředění hráček	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         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2007,2008,2009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905292-B707-4C8D-86BC-8BABB35DA78B}"/>
              </a:ext>
            </a:extLst>
          </p:cNvPr>
          <p:cNvSpPr txBox="1">
            <a:spLocks/>
          </p:cNvSpPr>
          <p:nvPr/>
        </p:nvSpPr>
        <p:spPr>
          <a:xfrm rot="10800000" flipV="1">
            <a:off x="632521" y="5013176"/>
            <a:ext cx="8493394" cy="792088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2000" kern="15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771C197-19C3-44AA-B995-DFE782044612}"/>
              </a:ext>
            </a:extLst>
          </p:cNvPr>
          <p:cNvSpPr/>
          <p:nvPr/>
        </p:nvSpPr>
        <p:spPr>
          <a:xfrm>
            <a:off x="1424609" y="1463782"/>
            <a:ext cx="6685910" cy="477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Program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8:30     sraz + zahájení soustředění		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9:00-9:45	    1.skupina led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    2.skupina suchá příprava 		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10:00-10:45    1.skupina led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    2.skupina suchá příprava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11:00 svačina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11:15-12.45     Utkání sestavených výběrů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Hraje se 3x15‘ čistého času, (při nerozhodném stavu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následují nájezdy (5 a dále do rozhodnutí)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E9955D-F002-49A6-B81B-12F2DDED6C26}"/>
              </a:ext>
            </a:extLst>
          </p:cNvPr>
          <p:cNvSpPr txBox="1">
            <a:spLocks/>
          </p:cNvSpPr>
          <p:nvPr/>
        </p:nvSpPr>
        <p:spPr>
          <a:xfrm>
            <a:off x="870395" y="2570905"/>
            <a:ext cx="3392827" cy="117013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8666" kern="1500" dirty="0">
              <a:solidFill>
                <a:srgbClr val="001E62"/>
              </a:solidFill>
              <a:latin typeface="Nudista SemiBold" pitchFamily="50" charset="-1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03621D-62F4-4C7E-A1CA-0673D1E00F19}"/>
              </a:ext>
            </a:extLst>
          </p:cNvPr>
          <p:cNvSpPr txBox="1">
            <a:spLocks/>
          </p:cNvSpPr>
          <p:nvPr/>
        </p:nvSpPr>
        <p:spPr>
          <a:xfrm>
            <a:off x="6527742" y="2570905"/>
            <a:ext cx="1582777" cy="117013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8666" kern="1500" dirty="0">
              <a:solidFill>
                <a:srgbClr val="001E62"/>
              </a:solidFill>
              <a:latin typeface="Nudista Semi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942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74640"/>
            <a:ext cx="7982628" cy="778097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akce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0579-0CA1-3D4D-AFDE-CDF1748C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1"/>
            <a:ext cx="8915400" cy="5386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ČSLH přispívá na pronájmy ledových ploch k pořádání akce.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Pořadatelský kraj je povinen zajistit: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Ledovou plochu pro utkání 3x15 min. + 5‘ rozcvičení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Příslušné prostory (dle možností) na rozcvičení týmů mimo led 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50 ks kotoučů pro trénink a následný zápas na ledě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 utkání rozhodčí, časomíru, pořadatelskou a zdravotní službu a vše potřebné k řádnému průběhu utkání – ČSLH zajistí u komise rozhodčích ČSLH, aby si rozhodčí neúčtovali 100% přirážku za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odřízení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utkání ve všední den před 16:00.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Dále pořadatelský kraj zajistí stravování pro všechny zúčastněné (nejlépe v místě)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Případné další instrukce budou sděleny v pozvánkách (nominacích) na jednotlivé akce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Olympians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7407231"/>
      </p:ext>
    </p:extLst>
  </p:cSld>
  <p:clrMapOvr>
    <a:masterClrMapping/>
  </p:clrMapOvr>
</p:sld>
</file>

<file path=ppt/theme/theme1.xml><?xml version="1.0" encoding="utf-8"?>
<a:theme xmlns:a="http://schemas.openxmlformats.org/drawingml/2006/main" name="Úv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ředě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949</Words>
  <Application>Microsoft Office PowerPoint</Application>
  <PresentationFormat>A4 (210 × 297 mm)</PresentationFormat>
  <Paragraphs>187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Nudista SemiBold</vt:lpstr>
      <vt:lpstr>SourceSerifPro-Regular</vt:lpstr>
      <vt:lpstr>Úvod</vt:lpstr>
      <vt:lpstr>Prezentace</vt:lpstr>
      <vt:lpstr>Předěl</vt:lpstr>
      <vt:lpstr>VTM – děvčata Future Olympians 2022-2023</vt:lpstr>
      <vt:lpstr>Prezentace aplikace PowerPoint</vt:lpstr>
      <vt:lpstr>      Nominace hráček</vt:lpstr>
      <vt:lpstr>Prezentace aplikace PowerPoint</vt:lpstr>
      <vt:lpstr>Akce Future Olympians    pro hráčky       2007,2008 a 2009</vt:lpstr>
      <vt:lpstr>      Akce Future Olympians  -  výběry hráček  Z-S-V</vt:lpstr>
      <vt:lpstr>                  Termíny akcí Future Olympians                             výběry hráček  Z-S-V</vt:lpstr>
      <vt:lpstr>        Program jednodenního soustředění hráček                Future Olympians 2007,2008,2009</vt:lpstr>
      <vt:lpstr>Zajištění akce</vt:lpstr>
      <vt:lpstr>  Finanční zajištění     soustředění hráček      Future Olympians      </vt:lpstr>
      <vt:lpstr>           FINANČNÍ ZAJIŠTĚNÍ – akce pro hráčky                2007,2008,2009 - Future Olympians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DÁVAT GÓLY</dc:title>
  <dc:creator>Rudolf II</dc:creator>
  <cp:lastModifiedBy>Karel Hornický</cp:lastModifiedBy>
  <cp:revision>90</cp:revision>
  <cp:lastPrinted>2022-06-07T10:20:20Z</cp:lastPrinted>
  <dcterms:created xsi:type="dcterms:W3CDTF">2018-03-07T10:35:35Z</dcterms:created>
  <dcterms:modified xsi:type="dcterms:W3CDTF">2022-10-06T15:30:48Z</dcterms:modified>
</cp:coreProperties>
</file>